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33"/>
  </p:notesMasterIdLst>
  <p:sldIdLst>
    <p:sldId id="256" r:id="rId2"/>
    <p:sldId id="257" r:id="rId3"/>
    <p:sldId id="279" r:id="rId4"/>
    <p:sldId id="281" r:id="rId5"/>
    <p:sldId id="280" r:id="rId6"/>
    <p:sldId id="282" r:id="rId7"/>
    <p:sldId id="283" r:id="rId8"/>
    <p:sldId id="284" r:id="rId9"/>
    <p:sldId id="286" r:id="rId10"/>
    <p:sldId id="287" r:id="rId11"/>
    <p:sldId id="288" r:id="rId12"/>
    <p:sldId id="285" r:id="rId13"/>
    <p:sldId id="289" r:id="rId14"/>
    <p:sldId id="290" r:id="rId15"/>
    <p:sldId id="291" r:id="rId16"/>
    <p:sldId id="293" r:id="rId17"/>
    <p:sldId id="294" r:id="rId18"/>
    <p:sldId id="295" r:id="rId19"/>
    <p:sldId id="296" r:id="rId20"/>
    <p:sldId id="297" r:id="rId21"/>
    <p:sldId id="298" r:id="rId22"/>
    <p:sldId id="299" r:id="rId23"/>
    <p:sldId id="300" r:id="rId24"/>
    <p:sldId id="301" r:id="rId25"/>
    <p:sldId id="302" r:id="rId26"/>
    <p:sldId id="305" r:id="rId27"/>
    <p:sldId id="303" r:id="rId28"/>
    <p:sldId id="306" r:id="rId29"/>
    <p:sldId id="304" r:id="rId30"/>
    <p:sldId id="307" r:id="rId31"/>
    <p:sldId id="308"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D9B519-B0A9-47BD-BEA9-7831BA0ED995}">
  <a:tblStyle styleId="{E7D9B519-B0A9-47BD-BEA9-7831BA0ED99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76" autoAdjust="0"/>
    <p:restoredTop sz="94660"/>
  </p:normalViewPr>
  <p:slideViewPr>
    <p:cSldViewPr snapToGrid="0">
      <p:cViewPr>
        <p:scale>
          <a:sx n="150" d="100"/>
          <a:sy n="150" d="100"/>
        </p:scale>
        <p:origin x="402" y="9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lang="en-GB"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2299218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3206709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984707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1487521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760186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4074932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2599881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2591277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3222393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3188388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2470141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226710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1982733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1451703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143730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2771046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1873751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2826405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2673571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3709469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26508010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3095013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3194326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351243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316153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1141451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220079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2395274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991041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lang="en-GB" dirty="0"/>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lang="en-GB" dirty="0"/>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smtClean="0"/>
              <a:t>‹N›</a:t>
            </a:fld>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rPr lang="en-GB" dirty="0"/>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lang="en-GB" dirty="0"/>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smtClean="0"/>
              <a:t>‹N›</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smtClean="0"/>
              <a:t>‹N›</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lang="en-GB" dirty="0"/>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lang="en-GB" dirty="0"/>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smtClean="0"/>
              <a:t>‹N›</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lang="en-GB" dirty="0"/>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smtClean="0"/>
              <a:t>‹N›</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lang="en-GB" dirty="0"/>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lang="en-GB" dirty="0"/>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lang="en-GB" dirty="0"/>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smtClean="0"/>
              <a:t>‹N›</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lang="en-GB" dirty="0"/>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smtClean="0"/>
              <a:t>‹N›</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lang="en-GB" dirty="0"/>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lang="en-GB" dirty="0"/>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smtClean="0"/>
              <a:t>‹N›</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lang="en-GB" dirty="0"/>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smtClean="0"/>
              <a:t>‹N›</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GB" sz="1400" b="0" i="0" u="none" strike="noStrike" cap="none" dirty="0">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lang="en-GB" dirty="0"/>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lang="en-GB" dirty="0"/>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lang="en-GB" dirty="0"/>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smtClean="0"/>
              <a:t>‹N›</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lang="en-GB" dirty="0"/>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smtClean="0"/>
              <a:t>‹N›</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lang="en-GB"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lang="en-GB"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smtClean="0"/>
              <a:t>‹N›</a:t>
            </a:fld>
            <a:endParaRPr lang="en-GB"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2331" y="1530892"/>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GB" sz="4000" dirty="0">
                <a:latin typeface="Avenir Next LT Pro" panose="020B0504020202020204" pitchFamily="34" charset="0"/>
              </a:rPr>
              <a:t>Mathematics in Machine learning</a:t>
            </a:r>
            <a:br>
              <a:rPr lang="en-GB" sz="4000" dirty="0">
                <a:latin typeface="Avenir Next LT Pro" panose="020B0504020202020204" pitchFamily="34" charset="0"/>
              </a:rPr>
            </a:br>
            <a:r>
              <a:rPr lang="en-GB" sz="4000" dirty="0">
                <a:latin typeface="Avenir Next LT Pro" panose="020B0504020202020204" pitchFamily="34" charset="0"/>
              </a:rPr>
              <a:t>Tesina</a:t>
            </a:r>
            <a:br>
              <a:rPr lang="en-GB" sz="4000" dirty="0">
                <a:latin typeface="Avenir Next LT Pro" panose="020B0504020202020204" pitchFamily="34" charset="0"/>
              </a:rPr>
            </a:br>
            <a:r>
              <a:rPr lang="en-GB" sz="4000" dirty="0">
                <a:latin typeface="Avenir Next LT Pro" panose="020B0504020202020204" pitchFamily="34" charset="0"/>
              </a:rPr>
              <a:t>Wine Quality Dataset</a:t>
            </a:r>
            <a:endParaRPr lang="en-GB" sz="9600" dirty="0">
              <a:latin typeface="Avenir Next LT Pro" panose="020B0504020202020204" pitchFamily="34" charset="0"/>
              <a:ea typeface="Avenir"/>
              <a:cs typeface="Avenir"/>
              <a:sym typeface="Avenir"/>
            </a:endParaRPr>
          </a:p>
        </p:txBody>
      </p:sp>
      <p:pic>
        <p:nvPicPr>
          <p:cNvPr id="57" name="Google Shape;57;p13"/>
          <p:cNvPicPr preferRelativeResize="0"/>
          <p:nvPr/>
        </p:nvPicPr>
        <p:blipFill rotWithShape="1">
          <a:blip r:embed="rId3">
            <a:alphaModFix/>
          </a:blip>
          <a:srcRect/>
          <a:stretch/>
        </p:blipFill>
        <p:spPr>
          <a:xfrm>
            <a:off x="127775" y="41775"/>
            <a:ext cx="2042530" cy="1148351"/>
          </a:xfrm>
          <a:prstGeom prst="rect">
            <a:avLst/>
          </a:prstGeom>
          <a:noFill/>
          <a:ln>
            <a:noFill/>
          </a:ln>
        </p:spPr>
      </p:pic>
      <p:grpSp>
        <p:nvGrpSpPr>
          <p:cNvPr id="2" name="Gruppo 1">
            <a:extLst>
              <a:ext uri="{FF2B5EF4-FFF2-40B4-BE49-F238E27FC236}">
                <a16:creationId xmlns:a16="http://schemas.microsoft.com/office/drawing/2014/main" id="{DC476E1F-C95E-285D-CCBF-2470DA7A9538}"/>
              </a:ext>
            </a:extLst>
          </p:cNvPr>
          <p:cNvGrpSpPr/>
          <p:nvPr/>
        </p:nvGrpSpPr>
        <p:grpSpPr>
          <a:xfrm>
            <a:off x="200991" y="4602072"/>
            <a:ext cx="8742018" cy="369302"/>
            <a:chOff x="127775" y="4410578"/>
            <a:chExt cx="8742018" cy="369302"/>
          </a:xfrm>
        </p:grpSpPr>
        <p:sp>
          <p:nvSpPr>
            <p:cNvPr id="56" name="Google Shape;56;p13"/>
            <p:cNvSpPr txBox="1"/>
            <p:nvPr/>
          </p:nvSpPr>
          <p:spPr>
            <a:xfrm>
              <a:off x="127775" y="4418273"/>
              <a:ext cx="3057613" cy="35391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100" b="0" i="0" u="none" strike="noStrike" cap="none" dirty="0">
                  <a:solidFill>
                    <a:srgbClr val="000000"/>
                  </a:solidFill>
                  <a:latin typeface="Avenir"/>
                  <a:ea typeface="Avenir"/>
                  <a:cs typeface="Avenir"/>
                  <a:sym typeface="Avenir"/>
                </a:rPr>
                <a:t>Tommaso Massaglia S292988</a:t>
              </a:r>
            </a:p>
          </p:txBody>
        </p:sp>
        <p:sp>
          <p:nvSpPr>
            <p:cNvPr id="58" name="Google Shape;58;p13"/>
            <p:cNvSpPr txBox="1"/>
            <p:nvPr/>
          </p:nvSpPr>
          <p:spPr>
            <a:xfrm>
              <a:off x="7454993" y="4410578"/>
              <a:ext cx="1414800" cy="369302"/>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GB" sz="1200" b="0" i="0" u="none" strike="noStrike" cap="none" dirty="0">
                  <a:solidFill>
                    <a:srgbClr val="000000"/>
                  </a:solidFill>
                  <a:latin typeface="Avenir"/>
                  <a:ea typeface="Avenir"/>
                  <a:cs typeface="Avenir"/>
                  <a:sym typeface="Avenir"/>
                </a:rPr>
                <a:t>A.A 2021/2022</a:t>
              </a:r>
              <a:endParaRPr lang="en-GB"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Data Exploration – Boxplots, type</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10</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pic>
        <p:nvPicPr>
          <p:cNvPr id="3" name="Immagine 2">
            <a:extLst>
              <a:ext uri="{FF2B5EF4-FFF2-40B4-BE49-F238E27FC236}">
                <a16:creationId xmlns:a16="http://schemas.microsoft.com/office/drawing/2014/main" id="{45EB9EEF-DD5B-A49C-390B-F7EF7916B276}"/>
              </a:ext>
            </a:extLst>
          </p:cNvPr>
          <p:cNvPicPr>
            <a:picLocks noChangeAspect="1"/>
          </p:cNvPicPr>
          <p:nvPr/>
        </p:nvPicPr>
        <p:blipFill>
          <a:blip r:embed="rId4"/>
          <a:stretch>
            <a:fillRect/>
          </a:stretch>
        </p:blipFill>
        <p:spPr>
          <a:xfrm>
            <a:off x="1539330" y="785854"/>
            <a:ext cx="6061744" cy="3690896"/>
          </a:xfrm>
          <a:prstGeom prst="rect">
            <a:avLst/>
          </a:prstGeom>
        </p:spPr>
      </p:pic>
    </p:spTree>
    <p:extLst>
      <p:ext uri="{BB962C8B-B14F-4D97-AF65-F5344CB8AC3E}">
        <p14:creationId xmlns:p14="http://schemas.microsoft.com/office/powerpoint/2010/main" val="261230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77834" y="2857287"/>
            <a:ext cx="7866066" cy="144324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7200" b="1" dirty="0" err="1">
                <a:latin typeface="Avenir Next LT Pro" panose="020B0504020202020204" pitchFamily="34" charset="0"/>
                <a:sym typeface="Avenir"/>
              </a:rPr>
              <a:t>Preprocessing</a:t>
            </a:r>
            <a:endParaRPr lang="en-GB" dirty="0">
              <a:latin typeface="Avenir Next LT Pro" panose="020B0504020202020204" pitchFamily="34" charset="0"/>
            </a:endParaRPr>
          </a:p>
        </p:txBody>
      </p:sp>
      <p:sp>
        <p:nvSpPr>
          <p:cNvPr id="64" name="Google Shape;64;p14"/>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a:ea typeface="Avenir"/>
                <a:cs typeface="Avenir"/>
                <a:sym typeface="Avenir"/>
              </a:rPr>
              <a:t>11</a:t>
            </a:fld>
            <a:endParaRPr lang="en-GB" dirty="0">
              <a:latin typeface="Avenir"/>
              <a:ea typeface="Avenir"/>
              <a:cs typeface="Avenir"/>
              <a:sym typeface="Avenir"/>
            </a:endParaRPr>
          </a:p>
        </p:txBody>
      </p:sp>
      <p:pic>
        <p:nvPicPr>
          <p:cNvPr id="66" name="Google Shape;66;p14" descr="Immagine che contiene testo, ceramica, porcellana&#10;&#10;Descrizione generata automaticamente"/>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Tree>
    <p:extLst>
      <p:ext uri="{BB962C8B-B14F-4D97-AF65-F5344CB8AC3E}">
        <p14:creationId xmlns:p14="http://schemas.microsoft.com/office/powerpoint/2010/main" val="131884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Pre-processing – Introduction</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12</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sp>
        <p:nvSpPr>
          <p:cNvPr id="10" name="Google Shape;76;p15">
            <a:extLst>
              <a:ext uri="{FF2B5EF4-FFF2-40B4-BE49-F238E27FC236}">
                <a16:creationId xmlns:a16="http://schemas.microsoft.com/office/drawing/2014/main" id="{70F567AF-7BE2-D3C6-DD3B-C0BFD812720F}"/>
              </a:ext>
            </a:extLst>
          </p:cNvPr>
          <p:cNvSpPr txBox="1"/>
          <p:nvPr/>
        </p:nvSpPr>
        <p:spPr>
          <a:xfrm>
            <a:off x="385342" y="1017498"/>
            <a:ext cx="4233264" cy="3108503"/>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GB" sz="1400" b="0" i="0" u="none" strike="noStrike" cap="none" dirty="0">
                <a:solidFill>
                  <a:srgbClr val="000000"/>
                </a:solidFill>
                <a:latin typeface="Avenir Next LT Pro" panose="020B0504020202020204" pitchFamily="34" charset="0"/>
                <a:ea typeface="Avenir"/>
                <a:cs typeface="Avenir"/>
                <a:sym typeface="Avenir"/>
              </a:rPr>
              <a:t>Data pre-processing is an important step in machine learning and data mining.</a:t>
            </a:r>
          </a:p>
          <a:p>
            <a:pPr marL="0" marR="0" lvl="0" indent="0" rtl="0">
              <a:lnSpc>
                <a:spcPct val="100000"/>
              </a:lnSpc>
              <a:spcBef>
                <a:spcPts val="0"/>
              </a:spcBef>
              <a:spcAft>
                <a:spcPts val="0"/>
              </a:spcAft>
              <a:buNone/>
            </a:pPr>
            <a:endParaRPr lang="en-GB" dirty="0">
              <a:latin typeface="Avenir Next LT Pro" panose="020B0504020202020204" pitchFamily="34" charset="0"/>
              <a:ea typeface="Avenir"/>
              <a:cs typeface="Avenir"/>
              <a:sym typeface="Avenir"/>
            </a:endParaRPr>
          </a:p>
          <a:p>
            <a:pPr marL="0" marR="0" lvl="0" indent="0" rtl="0">
              <a:lnSpc>
                <a:spcPct val="100000"/>
              </a:lnSpc>
              <a:spcBef>
                <a:spcPts val="0"/>
              </a:spcBef>
              <a:spcAft>
                <a:spcPts val="0"/>
              </a:spcAft>
              <a:buNone/>
            </a:pPr>
            <a:r>
              <a:rPr lang="en-GB" sz="1400" b="0" i="0" u="none" strike="noStrike" cap="none" dirty="0">
                <a:solidFill>
                  <a:srgbClr val="000000"/>
                </a:solidFill>
                <a:latin typeface="Avenir Next LT Pro" panose="020B0504020202020204" pitchFamily="34" charset="0"/>
                <a:ea typeface="Avenir"/>
                <a:cs typeface="Avenir"/>
                <a:sym typeface="Avenir"/>
              </a:rPr>
              <a:t>The data found in large dataset can be often in a form that is detrimental to the goal of training an ML model.</a:t>
            </a:r>
          </a:p>
          <a:p>
            <a:pPr marL="0" marR="0" lvl="0" indent="0" rtl="0">
              <a:lnSpc>
                <a:spcPct val="100000"/>
              </a:lnSpc>
              <a:spcBef>
                <a:spcPts val="0"/>
              </a:spcBef>
              <a:spcAft>
                <a:spcPts val="0"/>
              </a:spcAft>
              <a:buNone/>
            </a:pPr>
            <a:endParaRPr lang="en-GB" dirty="0">
              <a:latin typeface="Avenir Next LT Pro" panose="020B0504020202020204" pitchFamily="34" charset="0"/>
              <a:ea typeface="Avenir"/>
              <a:cs typeface="Avenir"/>
              <a:sym typeface="Avenir"/>
            </a:endParaRPr>
          </a:p>
          <a:p>
            <a:pPr marL="0" marR="0" lvl="0" indent="0" rtl="0">
              <a:lnSpc>
                <a:spcPct val="100000"/>
              </a:lnSpc>
              <a:spcBef>
                <a:spcPts val="0"/>
              </a:spcBef>
              <a:spcAft>
                <a:spcPts val="0"/>
              </a:spcAft>
              <a:buNone/>
            </a:pPr>
            <a:r>
              <a:rPr lang="en-GB" dirty="0">
                <a:latin typeface="Avenir Next LT Pro" panose="020B0504020202020204" pitchFamily="34" charset="0"/>
                <a:ea typeface="Avenir"/>
                <a:cs typeface="Avenir"/>
                <a:sym typeface="Avenir"/>
              </a:rPr>
              <a:t>Large variance, excess of attributes and outliers are a only few of the many unwanted characteristics we tend to find in our data.</a:t>
            </a:r>
          </a:p>
          <a:p>
            <a:pPr marL="0" marR="0" lvl="0" indent="0" rtl="0">
              <a:lnSpc>
                <a:spcPct val="100000"/>
              </a:lnSpc>
              <a:spcBef>
                <a:spcPts val="0"/>
              </a:spcBef>
              <a:spcAft>
                <a:spcPts val="0"/>
              </a:spcAft>
              <a:buNone/>
            </a:pPr>
            <a:endParaRPr lang="en-GB" sz="1400" b="0" i="0" u="none" strike="noStrike" cap="none" dirty="0">
              <a:solidFill>
                <a:srgbClr val="000000"/>
              </a:solidFill>
              <a:latin typeface="Avenir Next LT Pro" panose="020B0504020202020204" pitchFamily="34" charset="0"/>
              <a:ea typeface="Avenir"/>
              <a:cs typeface="Avenir"/>
              <a:sym typeface="Avenir"/>
            </a:endParaRPr>
          </a:p>
          <a:p>
            <a:pPr marL="0" marR="0" lvl="0" indent="0" rtl="0">
              <a:lnSpc>
                <a:spcPct val="100000"/>
              </a:lnSpc>
              <a:spcBef>
                <a:spcPts val="0"/>
              </a:spcBef>
              <a:spcAft>
                <a:spcPts val="0"/>
              </a:spcAft>
              <a:buNone/>
            </a:pPr>
            <a:r>
              <a:rPr lang="en-GB" b="1" dirty="0">
                <a:latin typeface="Avenir Next LT Pro" panose="020B0504020202020204" pitchFamily="34" charset="0"/>
                <a:ea typeface="Avenir"/>
                <a:cs typeface="Avenir"/>
                <a:sym typeface="Avenir"/>
              </a:rPr>
              <a:t>Pre-processing</a:t>
            </a:r>
            <a:r>
              <a:rPr lang="en-GB" dirty="0">
                <a:latin typeface="Avenir Next LT Pro" panose="020B0504020202020204" pitchFamily="34" charset="0"/>
                <a:ea typeface="Avenir"/>
                <a:cs typeface="Avenir"/>
                <a:sym typeface="Avenir"/>
              </a:rPr>
              <a:t> or </a:t>
            </a:r>
            <a:r>
              <a:rPr lang="en-GB" b="1" dirty="0">
                <a:latin typeface="Avenir Next LT Pro" panose="020B0504020202020204" pitchFamily="34" charset="0"/>
                <a:ea typeface="Avenir"/>
                <a:cs typeface="Avenir"/>
                <a:sym typeface="Avenir"/>
              </a:rPr>
              <a:t>Data Preparation</a:t>
            </a:r>
            <a:r>
              <a:rPr lang="en-GB" dirty="0">
                <a:latin typeface="Avenir Next LT Pro" panose="020B0504020202020204" pitchFamily="34" charset="0"/>
                <a:ea typeface="Avenir"/>
                <a:cs typeface="Avenir"/>
                <a:sym typeface="Avenir"/>
              </a:rPr>
              <a:t> is the preliminary step to training in which we clean and improve our data for the subsequent steps.</a:t>
            </a:r>
            <a:endParaRPr lang="en-GB" sz="1400" b="0" i="0" u="none" strike="noStrike" cap="none" dirty="0">
              <a:solidFill>
                <a:srgbClr val="000000"/>
              </a:solidFill>
              <a:latin typeface="Avenir Next LT Pro" panose="020B0504020202020204" pitchFamily="34" charset="0"/>
              <a:ea typeface="Avenir"/>
              <a:cs typeface="Avenir"/>
              <a:sym typeface="Avenir"/>
            </a:endParaRPr>
          </a:p>
        </p:txBody>
      </p:sp>
      <p:sp>
        <p:nvSpPr>
          <p:cNvPr id="6" name="CasellaDiTesto 5">
            <a:extLst>
              <a:ext uri="{FF2B5EF4-FFF2-40B4-BE49-F238E27FC236}">
                <a16:creationId xmlns:a16="http://schemas.microsoft.com/office/drawing/2014/main" id="{9C9B4CD6-B6CA-33DA-85D3-67877C13AAC0}"/>
              </a:ext>
            </a:extLst>
          </p:cNvPr>
          <p:cNvSpPr txBox="1"/>
          <p:nvPr/>
        </p:nvSpPr>
        <p:spPr>
          <a:xfrm>
            <a:off x="6068595" y="1430527"/>
            <a:ext cx="1491114"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GB" sz="2000">
                <a:latin typeface="Avenir Next LT Pro" panose="020B0504020202020204" pitchFamily="34" charset="0"/>
              </a:rPr>
              <a:t>CLEANING</a:t>
            </a:r>
            <a:endParaRPr lang="en-GB" sz="2000" dirty="0">
              <a:latin typeface="Avenir Next LT Pro" panose="020B0504020202020204" pitchFamily="34" charset="0"/>
            </a:endParaRPr>
          </a:p>
        </p:txBody>
      </p:sp>
      <p:sp>
        <p:nvSpPr>
          <p:cNvPr id="7" name="CasellaDiTesto 6">
            <a:extLst>
              <a:ext uri="{FF2B5EF4-FFF2-40B4-BE49-F238E27FC236}">
                <a16:creationId xmlns:a16="http://schemas.microsoft.com/office/drawing/2014/main" id="{3F3B12FD-AB70-E240-AA9C-8D1D73F3F478}"/>
              </a:ext>
            </a:extLst>
          </p:cNvPr>
          <p:cNvSpPr txBox="1"/>
          <p:nvPr/>
        </p:nvSpPr>
        <p:spPr>
          <a:xfrm>
            <a:off x="5537200" y="2242258"/>
            <a:ext cx="2553904"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GB" sz="2000">
                <a:latin typeface="Avenir Next LT Pro" panose="020B0504020202020204" pitchFamily="34" charset="0"/>
              </a:rPr>
              <a:t>TRANSFORMATION</a:t>
            </a:r>
            <a:endParaRPr lang="en-GB" sz="2000" dirty="0">
              <a:latin typeface="Avenir Next LT Pro" panose="020B0504020202020204" pitchFamily="34" charset="0"/>
            </a:endParaRPr>
          </a:p>
        </p:txBody>
      </p:sp>
      <p:sp>
        <p:nvSpPr>
          <p:cNvPr id="8" name="CasellaDiTesto 7">
            <a:extLst>
              <a:ext uri="{FF2B5EF4-FFF2-40B4-BE49-F238E27FC236}">
                <a16:creationId xmlns:a16="http://schemas.microsoft.com/office/drawing/2014/main" id="{836EDEA7-B21A-5FA1-B21E-A1BE25550D51}"/>
              </a:ext>
            </a:extLst>
          </p:cNvPr>
          <p:cNvSpPr txBox="1"/>
          <p:nvPr/>
        </p:nvSpPr>
        <p:spPr>
          <a:xfrm>
            <a:off x="5974820" y="3053989"/>
            <a:ext cx="1678665"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GB" sz="2000">
                <a:latin typeface="Avenir Next LT Pro" panose="020B0504020202020204" pitchFamily="34" charset="0"/>
              </a:rPr>
              <a:t>REDUCTION</a:t>
            </a:r>
            <a:endParaRPr lang="en-GB" sz="2000" dirty="0">
              <a:latin typeface="Avenir Next LT Pro" panose="020B0504020202020204" pitchFamily="34" charset="0"/>
            </a:endParaRPr>
          </a:p>
        </p:txBody>
      </p:sp>
    </p:spTree>
    <p:extLst>
      <p:ext uri="{BB962C8B-B14F-4D97-AF65-F5344CB8AC3E}">
        <p14:creationId xmlns:p14="http://schemas.microsoft.com/office/powerpoint/2010/main" val="59280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Pre-processing – Outlier Detection</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13</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sp>
        <p:nvSpPr>
          <p:cNvPr id="6" name="CasellaDiTesto 5">
            <a:extLst>
              <a:ext uri="{FF2B5EF4-FFF2-40B4-BE49-F238E27FC236}">
                <a16:creationId xmlns:a16="http://schemas.microsoft.com/office/drawing/2014/main" id="{9C9B4CD6-B6CA-33DA-85D3-67877C13AAC0}"/>
              </a:ext>
            </a:extLst>
          </p:cNvPr>
          <p:cNvSpPr txBox="1"/>
          <p:nvPr/>
        </p:nvSpPr>
        <p:spPr>
          <a:xfrm>
            <a:off x="2014232" y="1021247"/>
            <a:ext cx="811441"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algn="ctr"/>
            <a:r>
              <a:rPr lang="en-GB">
                <a:latin typeface="Avenir Next LT Pro" panose="020B0504020202020204" pitchFamily="34" charset="0"/>
              </a:rPr>
              <a:t>Z-Score</a:t>
            </a:r>
            <a:endParaRPr lang="en-GB" dirty="0">
              <a:latin typeface="Avenir Next LT Pro" panose="020B0504020202020204" pitchFamily="34" charset="0"/>
            </a:endParaRPr>
          </a:p>
        </p:txBody>
      </p:sp>
      <p:sp>
        <p:nvSpPr>
          <p:cNvPr id="2" name="Google Shape;76;p15">
            <a:extLst>
              <a:ext uri="{FF2B5EF4-FFF2-40B4-BE49-F238E27FC236}">
                <a16:creationId xmlns:a16="http://schemas.microsoft.com/office/drawing/2014/main" id="{FDF5296C-B6A5-13EB-4C7E-18BCE37CD4D8}"/>
              </a:ext>
            </a:extLst>
          </p:cNvPr>
          <p:cNvSpPr txBox="1"/>
          <p:nvPr/>
        </p:nvSpPr>
        <p:spPr>
          <a:xfrm>
            <a:off x="495701" y="1461105"/>
            <a:ext cx="3848502"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1200" b="0" i="0" u="none" strike="noStrike" cap="none" dirty="0">
                <a:solidFill>
                  <a:srgbClr val="000000"/>
                </a:solidFill>
                <a:latin typeface="Avenir Next LT Pro" panose="020B0504020202020204" pitchFamily="34" charset="0"/>
                <a:ea typeface="Avenir"/>
                <a:cs typeface="Avenir"/>
                <a:sym typeface="Avenir"/>
              </a:rPr>
              <a:t>The z-score of an observation can quantify its </a:t>
            </a:r>
            <a:r>
              <a:rPr lang="en-GB" sz="1200" b="0" i="1" u="none" strike="noStrike" cap="none" dirty="0">
                <a:solidFill>
                  <a:srgbClr val="000000"/>
                </a:solidFill>
                <a:latin typeface="Avenir Next LT Pro" panose="020B0504020202020204" pitchFamily="34" charset="0"/>
                <a:ea typeface="Avenir"/>
                <a:cs typeface="Avenir"/>
                <a:sym typeface="Avenir"/>
              </a:rPr>
              <a:t>unusualness</a:t>
            </a:r>
            <a:r>
              <a:rPr lang="en-GB" sz="1200" b="0" u="none" strike="noStrike" cap="none" dirty="0">
                <a:solidFill>
                  <a:srgbClr val="000000"/>
                </a:solidFill>
                <a:latin typeface="Avenir Next LT Pro" panose="020B0504020202020204" pitchFamily="34" charset="0"/>
                <a:ea typeface="Avenir"/>
                <a:cs typeface="Avenir"/>
                <a:sym typeface="Avenir"/>
              </a:rPr>
              <a:t> when our data follows the normal distribution. The further away Z is, the more unusual the data point is.</a:t>
            </a:r>
            <a:endParaRPr lang="en-GB" sz="1200" dirty="0">
              <a:latin typeface="Avenir Next LT Pro" panose="020B0504020202020204" pitchFamily="34" charset="0"/>
              <a:ea typeface="Avenir"/>
              <a:cs typeface="Avenir"/>
              <a:sym typeface="Avenir"/>
            </a:endParaRPr>
          </a:p>
        </p:txBody>
      </p:sp>
      <p:cxnSp>
        <p:nvCxnSpPr>
          <p:cNvPr id="4" name="Connettore diritto 3">
            <a:extLst>
              <a:ext uri="{FF2B5EF4-FFF2-40B4-BE49-F238E27FC236}">
                <a16:creationId xmlns:a16="http://schemas.microsoft.com/office/drawing/2014/main" id="{FF7E2B55-58F0-EAB1-AB77-F7E61DAB0EE9}"/>
              </a:ext>
            </a:extLst>
          </p:cNvPr>
          <p:cNvCxnSpPr>
            <a:cxnSpLocks/>
          </p:cNvCxnSpPr>
          <p:nvPr/>
        </p:nvCxnSpPr>
        <p:spPr>
          <a:xfrm>
            <a:off x="4572000" y="1152525"/>
            <a:ext cx="0" cy="3324225"/>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12" name="CasellaDiTesto 11">
                <a:extLst>
                  <a:ext uri="{FF2B5EF4-FFF2-40B4-BE49-F238E27FC236}">
                    <a16:creationId xmlns:a16="http://schemas.microsoft.com/office/drawing/2014/main" id="{EF54A6CF-5E71-7E6B-B896-E53B3424CF90}"/>
                  </a:ext>
                </a:extLst>
              </p:cNvPr>
              <p:cNvSpPr txBox="1"/>
              <p:nvPr/>
            </p:nvSpPr>
            <p:spPr>
              <a:xfrm>
                <a:off x="2004422" y="2433273"/>
                <a:ext cx="831060" cy="403316"/>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GB" b="0" i="1" smtClean="0">
                          <a:latin typeface="Cambria Math" panose="02040503050406030204" pitchFamily="18" charset="0"/>
                        </a:rPr>
                        <m:t>𝑍</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𝑋</m:t>
                          </m:r>
                          <m:r>
                            <a:rPr lang="en-GB" b="0" i="1" smtClean="0">
                              <a:latin typeface="Cambria Math" panose="02040503050406030204" pitchFamily="18" charset="0"/>
                            </a:rPr>
                            <m:t>−</m:t>
                          </m:r>
                          <m:r>
                            <a:rPr lang="en-GB" b="0" i="1" smtClean="0">
                              <a:latin typeface="Cambria Math" panose="02040503050406030204" pitchFamily="18" charset="0"/>
                            </a:rPr>
                            <m:t>𝜇</m:t>
                          </m:r>
                        </m:num>
                        <m:den>
                          <m:r>
                            <a:rPr lang="en-GB" b="0" i="1" smtClean="0">
                              <a:latin typeface="Cambria Math" panose="02040503050406030204" pitchFamily="18" charset="0"/>
                            </a:rPr>
                            <m:t>𝜎</m:t>
                          </m:r>
                        </m:den>
                      </m:f>
                    </m:oMath>
                  </m:oMathPara>
                </a14:m>
                <a:endParaRPr lang="en-GB" dirty="0"/>
              </a:p>
            </p:txBody>
          </p:sp>
        </mc:Choice>
        <mc:Fallback>
          <p:sp>
            <p:nvSpPr>
              <p:cNvPr id="12" name="CasellaDiTesto 11">
                <a:extLst>
                  <a:ext uri="{FF2B5EF4-FFF2-40B4-BE49-F238E27FC236}">
                    <a16:creationId xmlns:a16="http://schemas.microsoft.com/office/drawing/2014/main" id="{EF54A6CF-5E71-7E6B-B896-E53B3424CF90}"/>
                  </a:ext>
                </a:extLst>
              </p:cNvPr>
              <p:cNvSpPr txBox="1">
                <a:spLocks noRot="1" noChangeAspect="1" noMove="1" noResize="1" noEditPoints="1" noAdjustHandles="1" noChangeArrowheads="1" noChangeShapeType="1" noTextEdit="1"/>
              </p:cNvSpPr>
              <p:nvPr/>
            </p:nvSpPr>
            <p:spPr>
              <a:xfrm>
                <a:off x="2004422" y="2433273"/>
                <a:ext cx="831060" cy="403316"/>
              </a:xfrm>
              <a:prstGeom prst="rect">
                <a:avLst/>
              </a:prstGeom>
              <a:blipFill>
                <a:blip r:embed="rId4"/>
                <a:stretch>
                  <a:fillRect l="-3676" r="-3676" b="-10606"/>
                </a:stretch>
              </a:blipFill>
            </p:spPr>
            <p:txBody>
              <a:bodyPr/>
              <a:lstStyle/>
              <a:p>
                <a:r>
                  <a:rPr lang="en-GB">
                    <a:noFill/>
                  </a:rPr>
                  <a:t> </a:t>
                </a:r>
              </a:p>
            </p:txBody>
          </p:sp>
        </mc:Fallback>
      </mc:AlternateContent>
      <p:pic>
        <p:nvPicPr>
          <p:cNvPr id="14" name="Immagine 13">
            <a:extLst>
              <a:ext uri="{FF2B5EF4-FFF2-40B4-BE49-F238E27FC236}">
                <a16:creationId xmlns:a16="http://schemas.microsoft.com/office/drawing/2014/main" id="{30B4FACF-C066-BC5D-77FD-9EBBA5A5DCA8}"/>
              </a:ext>
            </a:extLst>
          </p:cNvPr>
          <p:cNvPicPr>
            <a:picLocks noChangeAspect="1"/>
          </p:cNvPicPr>
          <p:nvPr/>
        </p:nvPicPr>
        <p:blipFill>
          <a:blip r:embed="rId5"/>
          <a:stretch>
            <a:fillRect/>
          </a:stretch>
        </p:blipFill>
        <p:spPr>
          <a:xfrm>
            <a:off x="1151062" y="2988989"/>
            <a:ext cx="2537780" cy="1568450"/>
          </a:xfrm>
          <a:prstGeom prst="rect">
            <a:avLst/>
          </a:prstGeom>
        </p:spPr>
      </p:pic>
      <p:sp>
        <p:nvSpPr>
          <p:cNvPr id="15" name="CasellaDiTesto 14">
            <a:extLst>
              <a:ext uri="{FF2B5EF4-FFF2-40B4-BE49-F238E27FC236}">
                <a16:creationId xmlns:a16="http://schemas.microsoft.com/office/drawing/2014/main" id="{38BEF3CB-8FF5-6A95-24AC-990589E0A67D}"/>
              </a:ext>
            </a:extLst>
          </p:cNvPr>
          <p:cNvSpPr txBox="1"/>
          <p:nvPr/>
        </p:nvSpPr>
        <p:spPr>
          <a:xfrm>
            <a:off x="6059353" y="1021247"/>
            <a:ext cx="1433406"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algn="ctr"/>
            <a:r>
              <a:rPr lang="en-GB">
                <a:latin typeface="Avenir Next LT Pro" panose="020B0504020202020204" pitchFamily="34" charset="0"/>
              </a:rPr>
              <a:t>Isolation Forest</a:t>
            </a:r>
            <a:endParaRPr lang="en-GB" dirty="0">
              <a:latin typeface="Avenir Next LT Pro" panose="020B0504020202020204" pitchFamily="34" charset="0"/>
            </a:endParaRPr>
          </a:p>
        </p:txBody>
      </p:sp>
      <p:sp>
        <p:nvSpPr>
          <p:cNvPr id="16" name="Google Shape;76;p15">
            <a:extLst>
              <a:ext uri="{FF2B5EF4-FFF2-40B4-BE49-F238E27FC236}">
                <a16:creationId xmlns:a16="http://schemas.microsoft.com/office/drawing/2014/main" id="{B8F4BA46-BE3A-320F-739E-49866495DE16}"/>
              </a:ext>
            </a:extLst>
          </p:cNvPr>
          <p:cNvSpPr txBox="1"/>
          <p:nvPr/>
        </p:nvSpPr>
        <p:spPr>
          <a:xfrm>
            <a:off x="4851801" y="1461105"/>
            <a:ext cx="3848502" cy="1200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1200" b="0" i="0" u="none" strike="noStrike" cap="none" dirty="0">
                <a:solidFill>
                  <a:srgbClr val="000000"/>
                </a:solidFill>
                <a:latin typeface="Avenir Next LT Pro" panose="020B0504020202020204" pitchFamily="34" charset="0"/>
                <a:ea typeface="Avenir"/>
                <a:cs typeface="Avenir"/>
                <a:sym typeface="Avenir"/>
              </a:rPr>
              <a:t>The Isolation Forest algorithm is an ensemble outlier detection method. It works by recursively and randomly creating partitions, which can be represented by an isolation tree, and by marking outliers as the ones that require fewer partitions to be isolated.</a:t>
            </a:r>
            <a:endParaRPr lang="en-GB" sz="1200" dirty="0">
              <a:latin typeface="Avenir Next LT Pro" panose="020B0504020202020204" pitchFamily="34" charset="0"/>
              <a:ea typeface="Avenir"/>
              <a:cs typeface="Avenir"/>
              <a:sym typeface="Avenir"/>
            </a:endParaRPr>
          </a:p>
        </p:txBody>
      </p:sp>
      <p:pic>
        <p:nvPicPr>
          <p:cNvPr id="20" name="Immagine 19">
            <a:extLst>
              <a:ext uri="{FF2B5EF4-FFF2-40B4-BE49-F238E27FC236}">
                <a16:creationId xmlns:a16="http://schemas.microsoft.com/office/drawing/2014/main" id="{59AFD9CC-7071-33FB-466E-F14E0FD0AB4A}"/>
              </a:ext>
            </a:extLst>
          </p:cNvPr>
          <p:cNvPicPr>
            <a:picLocks noChangeAspect="1"/>
          </p:cNvPicPr>
          <p:nvPr/>
        </p:nvPicPr>
        <p:blipFill>
          <a:blip r:embed="rId6"/>
          <a:stretch>
            <a:fillRect/>
          </a:stretch>
        </p:blipFill>
        <p:spPr>
          <a:xfrm>
            <a:off x="5541774" y="2786593"/>
            <a:ext cx="2468555" cy="1726396"/>
          </a:xfrm>
          <a:prstGeom prst="rect">
            <a:avLst/>
          </a:prstGeom>
        </p:spPr>
      </p:pic>
    </p:spTree>
    <p:extLst>
      <p:ext uri="{BB962C8B-B14F-4D97-AF65-F5344CB8AC3E}">
        <p14:creationId xmlns:p14="http://schemas.microsoft.com/office/powerpoint/2010/main" val="1918094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Pre-processing – Feature Scaling</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14</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sp>
        <p:nvSpPr>
          <p:cNvPr id="6" name="CasellaDiTesto 5">
            <a:extLst>
              <a:ext uri="{FF2B5EF4-FFF2-40B4-BE49-F238E27FC236}">
                <a16:creationId xmlns:a16="http://schemas.microsoft.com/office/drawing/2014/main" id="{9C9B4CD6-B6CA-33DA-85D3-67877C13AAC0}"/>
              </a:ext>
            </a:extLst>
          </p:cNvPr>
          <p:cNvSpPr txBox="1"/>
          <p:nvPr/>
        </p:nvSpPr>
        <p:spPr>
          <a:xfrm>
            <a:off x="1396279" y="1884847"/>
            <a:ext cx="2047356"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algn="ctr"/>
            <a:r>
              <a:rPr lang="en-GB">
                <a:latin typeface="Avenir Next LT Pro" panose="020B0504020202020204" pitchFamily="34" charset="0"/>
              </a:rPr>
              <a:t>Min-Max normalization</a:t>
            </a:r>
            <a:endParaRPr lang="en-GB" dirty="0">
              <a:latin typeface="Avenir Next LT Pro" panose="020B0504020202020204" pitchFamily="34" charset="0"/>
            </a:endParaRPr>
          </a:p>
        </p:txBody>
      </p:sp>
      <p:sp>
        <p:nvSpPr>
          <p:cNvPr id="2" name="Google Shape;76;p15">
            <a:extLst>
              <a:ext uri="{FF2B5EF4-FFF2-40B4-BE49-F238E27FC236}">
                <a16:creationId xmlns:a16="http://schemas.microsoft.com/office/drawing/2014/main" id="{FDF5296C-B6A5-13EB-4C7E-18BCE37CD4D8}"/>
              </a:ext>
            </a:extLst>
          </p:cNvPr>
          <p:cNvSpPr txBox="1"/>
          <p:nvPr/>
        </p:nvSpPr>
        <p:spPr>
          <a:xfrm>
            <a:off x="495701" y="2324705"/>
            <a:ext cx="3848502"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1200" b="0" i="0" u="none" strike="noStrike" cap="none" dirty="0">
                <a:solidFill>
                  <a:srgbClr val="000000"/>
                </a:solidFill>
                <a:latin typeface="Avenir Next LT Pro" panose="020B0504020202020204" pitchFamily="34" charset="0"/>
                <a:ea typeface="Avenir"/>
                <a:cs typeface="Avenir"/>
                <a:sym typeface="Avenir"/>
              </a:rPr>
              <a:t>The values of a feature are scaled to have distribution between 0 and 1</a:t>
            </a:r>
            <a:endParaRPr lang="en-GB" sz="1200" dirty="0">
              <a:latin typeface="Avenir Next LT Pro" panose="020B0504020202020204" pitchFamily="34" charset="0"/>
              <a:ea typeface="Avenir"/>
              <a:cs typeface="Avenir"/>
              <a:sym typeface="Avenir"/>
            </a:endParaRPr>
          </a:p>
        </p:txBody>
      </p:sp>
      <p:cxnSp>
        <p:nvCxnSpPr>
          <p:cNvPr id="4" name="Connettore diritto 3">
            <a:extLst>
              <a:ext uri="{FF2B5EF4-FFF2-40B4-BE49-F238E27FC236}">
                <a16:creationId xmlns:a16="http://schemas.microsoft.com/office/drawing/2014/main" id="{FF7E2B55-58F0-EAB1-AB77-F7E61DAB0EE9}"/>
              </a:ext>
            </a:extLst>
          </p:cNvPr>
          <p:cNvCxnSpPr>
            <a:cxnSpLocks/>
          </p:cNvCxnSpPr>
          <p:nvPr/>
        </p:nvCxnSpPr>
        <p:spPr>
          <a:xfrm>
            <a:off x="4572000" y="1962150"/>
            <a:ext cx="0" cy="2514600"/>
          </a:xfrm>
          <a:prstGeom prst="line">
            <a:avLst/>
          </a:prstGeom>
        </p:spPr>
        <p:style>
          <a:lnRef idx="1">
            <a:schemeClr val="accent2"/>
          </a:lnRef>
          <a:fillRef idx="0">
            <a:schemeClr val="accent2"/>
          </a:fillRef>
          <a:effectRef idx="0">
            <a:schemeClr val="accent2"/>
          </a:effectRef>
          <a:fontRef idx="minor">
            <a:schemeClr val="tx1"/>
          </a:fontRef>
        </p:style>
      </p:cxnSp>
      <p:sp>
        <p:nvSpPr>
          <p:cNvPr id="15" name="CasellaDiTesto 14">
            <a:extLst>
              <a:ext uri="{FF2B5EF4-FFF2-40B4-BE49-F238E27FC236}">
                <a16:creationId xmlns:a16="http://schemas.microsoft.com/office/drawing/2014/main" id="{38BEF3CB-8FF5-6A95-24AC-990589E0A67D}"/>
              </a:ext>
            </a:extLst>
          </p:cNvPr>
          <p:cNvSpPr txBox="1"/>
          <p:nvPr/>
        </p:nvSpPr>
        <p:spPr>
          <a:xfrm>
            <a:off x="6044129" y="1884847"/>
            <a:ext cx="1463862"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algn="ctr"/>
            <a:r>
              <a:rPr lang="en-GB">
                <a:latin typeface="Avenir Next LT Pro" panose="020B0504020202020204" pitchFamily="34" charset="0"/>
              </a:rPr>
              <a:t>Standardization</a:t>
            </a:r>
            <a:endParaRPr lang="en-GB" dirty="0">
              <a:latin typeface="Avenir Next LT Pro" panose="020B0504020202020204" pitchFamily="34" charset="0"/>
            </a:endParaRPr>
          </a:p>
        </p:txBody>
      </p:sp>
      <p:sp>
        <p:nvSpPr>
          <p:cNvPr id="16" name="Google Shape;76;p15">
            <a:extLst>
              <a:ext uri="{FF2B5EF4-FFF2-40B4-BE49-F238E27FC236}">
                <a16:creationId xmlns:a16="http://schemas.microsoft.com/office/drawing/2014/main" id="{B8F4BA46-BE3A-320F-739E-49866495DE16}"/>
              </a:ext>
            </a:extLst>
          </p:cNvPr>
          <p:cNvSpPr txBox="1"/>
          <p:nvPr/>
        </p:nvSpPr>
        <p:spPr>
          <a:xfrm>
            <a:off x="4851801" y="2324705"/>
            <a:ext cx="3848502"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1200" b="0" i="0" u="none" strike="noStrike" cap="none" dirty="0">
                <a:solidFill>
                  <a:srgbClr val="000000"/>
                </a:solidFill>
                <a:latin typeface="Avenir Next LT Pro" panose="020B0504020202020204" pitchFamily="34" charset="0"/>
                <a:ea typeface="Avenir"/>
                <a:cs typeface="Avenir"/>
                <a:sym typeface="Avenir"/>
              </a:rPr>
              <a:t>The values are rescaled to have a distribution with mean 0 and variance 1</a:t>
            </a:r>
            <a:endParaRPr lang="en-GB" sz="1200" dirty="0">
              <a:latin typeface="Avenir Next LT Pro" panose="020B0504020202020204" pitchFamily="34" charset="0"/>
              <a:ea typeface="Avenir"/>
              <a:cs typeface="Avenir"/>
              <a:sym typeface="Avenir"/>
            </a:endParaRPr>
          </a:p>
        </p:txBody>
      </p:sp>
      <p:sp>
        <p:nvSpPr>
          <p:cNvPr id="5" name="Google Shape;76;p15">
            <a:extLst>
              <a:ext uri="{FF2B5EF4-FFF2-40B4-BE49-F238E27FC236}">
                <a16:creationId xmlns:a16="http://schemas.microsoft.com/office/drawing/2014/main" id="{D8F3A795-2B44-6673-72DD-E0849EFA5C1D}"/>
              </a:ext>
            </a:extLst>
          </p:cNvPr>
          <p:cNvSpPr txBox="1"/>
          <p:nvPr/>
        </p:nvSpPr>
        <p:spPr>
          <a:xfrm>
            <a:off x="307122" y="736648"/>
            <a:ext cx="7727737" cy="64629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GB" sz="1200" b="0" i="0" u="none" strike="noStrike" cap="none">
                <a:solidFill>
                  <a:srgbClr val="000000"/>
                </a:solidFill>
                <a:latin typeface="Avenir Next LT Pro" panose="020B0504020202020204" pitchFamily="34" charset="0"/>
                <a:ea typeface="Avenir"/>
                <a:cs typeface="Avenir"/>
                <a:sym typeface="Avenir"/>
              </a:rPr>
              <a:t>Machine learning models profit greatly by having the values they are fed scaled; the advantage of training a model with scaled data is that the resulting model doesn’t give more weight to larger values than it does to other, and vice versa for smaller values.</a:t>
            </a:r>
            <a:endParaRPr lang="en-GB" sz="1200" dirty="0">
              <a:latin typeface="Avenir Next LT Pro" panose="020B0504020202020204" pitchFamily="34" charset="0"/>
              <a:ea typeface="Avenir"/>
              <a:cs typeface="Avenir"/>
              <a:sym typeface="Avenir"/>
            </a:endParaRPr>
          </a:p>
        </p:txBody>
      </p:sp>
      <mc:AlternateContent xmlns:mc="http://schemas.openxmlformats.org/markup-compatibility/2006">
        <mc:Choice xmlns:a14="http://schemas.microsoft.com/office/drawing/2010/main" Requires="a14">
          <p:sp>
            <p:nvSpPr>
              <p:cNvPr id="7" name="CasellaDiTesto 6">
                <a:extLst>
                  <a:ext uri="{FF2B5EF4-FFF2-40B4-BE49-F238E27FC236}">
                    <a16:creationId xmlns:a16="http://schemas.microsoft.com/office/drawing/2014/main" id="{186C83BC-282B-CEE5-9640-DD50D885BACC}"/>
                  </a:ext>
                </a:extLst>
              </p:cNvPr>
              <p:cNvSpPr txBox="1"/>
              <p:nvPr/>
            </p:nvSpPr>
            <p:spPr>
              <a:xfrm>
                <a:off x="1400281" y="3279512"/>
                <a:ext cx="2039341" cy="44858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𝑛𝑒𝑤</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m:rPr>
                              <m:sty m:val="p"/>
                            </m:rPr>
                            <a:rPr lang="en-GB" b="0" i="0" smtClean="0">
                              <a:latin typeface="Cambria Math" panose="02040503050406030204" pitchFamily="18" charset="0"/>
                            </a:rPr>
                            <m:t>min</m:t>
                          </m:r>
                          <m:r>
                            <a:rPr lang="en-GB" b="0" i="1" smtClean="0">
                              <a:latin typeface="Cambria Math" panose="02040503050406030204" pitchFamily="18" charset="0"/>
                            </a:rPr>
                            <m:t>⁡(</m:t>
                          </m:r>
                          <m:r>
                            <a:rPr lang="en-GB" b="0" i="1" smtClean="0">
                              <a:latin typeface="Cambria Math" panose="02040503050406030204" pitchFamily="18" charset="0"/>
                            </a:rPr>
                            <m:t>𝑋</m:t>
                          </m:r>
                          <m:r>
                            <a:rPr lang="en-GB" b="0" i="1" smtClean="0">
                              <a:latin typeface="Cambria Math" panose="02040503050406030204" pitchFamily="18" charset="0"/>
                            </a:rPr>
                            <m:t>)</m:t>
                          </m:r>
                        </m:num>
                        <m:den>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max</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e>
                          </m:func>
                          <m:r>
                            <a:rPr lang="en-GB" b="0" i="1" smtClean="0">
                              <a:latin typeface="Cambria Math" panose="02040503050406030204" pitchFamily="18" charset="0"/>
                            </a:rPr>
                            <m:t>−</m:t>
                          </m:r>
                          <m:r>
                            <m:rPr>
                              <m:sty m:val="p"/>
                            </m:rPr>
                            <a:rPr lang="en-GB" b="0" i="0" smtClean="0">
                              <a:latin typeface="Cambria Math" panose="02040503050406030204" pitchFamily="18" charset="0"/>
                            </a:rPr>
                            <m:t>min</m:t>
                          </m:r>
                          <m:r>
                            <a:rPr lang="en-GB" b="0" i="1" smtClean="0">
                              <a:latin typeface="Cambria Math" panose="02040503050406030204" pitchFamily="18" charset="0"/>
                            </a:rPr>
                            <m:t>⁡(</m:t>
                          </m:r>
                          <m:r>
                            <a:rPr lang="en-GB" b="0" i="1" smtClean="0">
                              <a:latin typeface="Cambria Math" panose="02040503050406030204" pitchFamily="18" charset="0"/>
                            </a:rPr>
                            <m:t>𝑋</m:t>
                          </m:r>
                          <m:r>
                            <a:rPr lang="en-GB" b="0" i="1" smtClean="0">
                              <a:latin typeface="Cambria Math" panose="02040503050406030204" pitchFamily="18" charset="0"/>
                            </a:rPr>
                            <m:t>)</m:t>
                          </m:r>
                        </m:den>
                      </m:f>
                    </m:oMath>
                  </m:oMathPara>
                </a14:m>
                <a:endParaRPr lang="en-GB" dirty="0"/>
              </a:p>
            </p:txBody>
          </p:sp>
        </mc:Choice>
        <mc:Fallback>
          <p:sp>
            <p:nvSpPr>
              <p:cNvPr id="7" name="CasellaDiTesto 6">
                <a:extLst>
                  <a:ext uri="{FF2B5EF4-FFF2-40B4-BE49-F238E27FC236}">
                    <a16:creationId xmlns:a16="http://schemas.microsoft.com/office/drawing/2014/main" id="{186C83BC-282B-CEE5-9640-DD50D885BACC}"/>
                  </a:ext>
                </a:extLst>
              </p:cNvPr>
              <p:cNvSpPr txBox="1">
                <a:spLocks noRot="1" noChangeAspect="1" noMove="1" noResize="1" noEditPoints="1" noAdjustHandles="1" noChangeArrowheads="1" noChangeShapeType="1" noTextEdit="1"/>
              </p:cNvSpPr>
              <p:nvPr/>
            </p:nvSpPr>
            <p:spPr>
              <a:xfrm>
                <a:off x="1400281" y="3279512"/>
                <a:ext cx="2039341" cy="448584"/>
              </a:xfrm>
              <a:prstGeom prst="rect">
                <a:avLst/>
              </a:prstGeom>
              <a:blipFill>
                <a:blip r:embed="rId4"/>
                <a:stretch>
                  <a:fillRect l="-1198" t="-2703" r="-2395" b="-1486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BEC4BB3B-205C-E137-7BC8-95BE932178E0}"/>
                  </a:ext>
                </a:extLst>
              </p:cNvPr>
              <p:cNvSpPr txBox="1"/>
              <p:nvPr/>
            </p:nvSpPr>
            <p:spPr>
              <a:xfrm>
                <a:off x="6201920" y="3297977"/>
                <a:ext cx="1148263" cy="40331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𝑛𝑒𝑤</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𝜇</m:t>
                          </m:r>
                        </m:num>
                        <m:den>
                          <m:r>
                            <a:rPr lang="en-GB" b="0" i="1" smtClean="0">
                              <a:latin typeface="Cambria Math" panose="02040503050406030204" pitchFamily="18" charset="0"/>
                            </a:rPr>
                            <m:t>𝜎</m:t>
                          </m:r>
                        </m:den>
                      </m:f>
                    </m:oMath>
                  </m:oMathPara>
                </a14:m>
                <a:endParaRPr lang="en-GB" dirty="0"/>
              </a:p>
            </p:txBody>
          </p:sp>
        </mc:Choice>
        <mc:Fallback>
          <p:sp>
            <p:nvSpPr>
              <p:cNvPr id="8" name="CasellaDiTesto 7">
                <a:extLst>
                  <a:ext uri="{FF2B5EF4-FFF2-40B4-BE49-F238E27FC236}">
                    <a16:creationId xmlns:a16="http://schemas.microsoft.com/office/drawing/2014/main" id="{BEC4BB3B-205C-E137-7BC8-95BE932178E0}"/>
                  </a:ext>
                </a:extLst>
              </p:cNvPr>
              <p:cNvSpPr txBox="1">
                <a:spLocks noRot="1" noChangeAspect="1" noMove="1" noResize="1" noEditPoints="1" noAdjustHandles="1" noChangeArrowheads="1" noChangeShapeType="1" noTextEdit="1"/>
              </p:cNvSpPr>
              <p:nvPr/>
            </p:nvSpPr>
            <p:spPr>
              <a:xfrm>
                <a:off x="6201920" y="3297977"/>
                <a:ext cx="1148263" cy="403316"/>
              </a:xfrm>
              <a:prstGeom prst="rect">
                <a:avLst/>
              </a:prstGeom>
              <a:blipFill>
                <a:blip r:embed="rId5"/>
                <a:stretch>
                  <a:fillRect l="-2646" r="-2646" b="-10606"/>
                </a:stretch>
              </a:blipFill>
            </p:spPr>
            <p:txBody>
              <a:bodyPr/>
              <a:lstStyle/>
              <a:p>
                <a:r>
                  <a:rPr lang="en-GB">
                    <a:noFill/>
                  </a:rPr>
                  <a:t> </a:t>
                </a:r>
              </a:p>
            </p:txBody>
          </p:sp>
        </mc:Fallback>
      </mc:AlternateContent>
    </p:spTree>
    <p:extLst>
      <p:ext uri="{BB962C8B-B14F-4D97-AF65-F5344CB8AC3E}">
        <p14:creationId xmlns:p14="http://schemas.microsoft.com/office/powerpoint/2010/main" val="1548149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Pre-processing – Principal Component Analysis (PCA)</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15</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sp>
        <p:nvSpPr>
          <p:cNvPr id="5" name="Google Shape;76;p15">
            <a:extLst>
              <a:ext uri="{FF2B5EF4-FFF2-40B4-BE49-F238E27FC236}">
                <a16:creationId xmlns:a16="http://schemas.microsoft.com/office/drawing/2014/main" id="{D8F3A795-2B44-6673-72DD-E0849EFA5C1D}"/>
              </a:ext>
            </a:extLst>
          </p:cNvPr>
          <p:cNvSpPr txBox="1"/>
          <p:nvPr/>
        </p:nvSpPr>
        <p:spPr>
          <a:xfrm>
            <a:off x="570147" y="726964"/>
            <a:ext cx="7846277" cy="138495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GB" b="0" i="0" u="none" strike="noStrike" cap="none">
                <a:solidFill>
                  <a:srgbClr val="000000"/>
                </a:solidFill>
                <a:latin typeface="Avenir Next LT Pro" panose="020B0504020202020204" pitchFamily="34" charset="0"/>
                <a:ea typeface="Avenir"/>
                <a:cs typeface="Avenir"/>
                <a:sym typeface="Avenir"/>
              </a:rPr>
              <a:t>Principal Component Analysis, in short PCA, is the process of computing the principal components and using them to perform a change of basis on the data, usually using the first few principal components and ignoring the rest. </a:t>
            </a:r>
          </a:p>
          <a:p>
            <a:pPr marL="0" marR="0" lvl="0" indent="0" rtl="0">
              <a:lnSpc>
                <a:spcPct val="100000"/>
              </a:lnSpc>
              <a:spcBef>
                <a:spcPts val="0"/>
              </a:spcBef>
              <a:spcAft>
                <a:spcPts val="0"/>
              </a:spcAft>
              <a:buNone/>
            </a:pPr>
            <a:endParaRPr lang="en-GB">
              <a:latin typeface="Avenir Next LT Pro" panose="020B0504020202020204" pitchFamily="34" charset="0"/>
              <a:ea typeface="Avenir"/>
              <a:cs typeface="Avenir"/>
              <a:sym typeface="Avenir"/>
            </a:endParaRPr>
          </a:p>
          <a:p>
            <a:pPr marL="0" marR="0" lvl="0" indent="0" rtl="0">
              <a:lnSpc>
                <a:spcPct val="100000"/>
              </a:lnSpc>
              <a:spcBef>
                <a:spcPts val="0"/>
              </a:spcBef>
              <a:spcAft>
                <a:spcPts val="0"/>
              </a:spcAft>
              <a:buNone/>
            </a:pPr>
            <a:r>
              <a:rPr lang="en-GB" b="0" i="0" u="none" strike="noStrike" cap="none">
                <a:solidFill>
                  <a:srgbClr val="000000"/>
                </a:solidFill>
                <a:latin typeface="Avenir Next LT Pro" panose="020B0504020202020204" pitchFamily="34" charset="0"/>
                <a:ea typeface="Avenir"/>
                <a:cs typeface="Avenir"/>
                <a:sym typeface="Avenir"/>
              </a:rPr>
              <a:t>The main advantage of using PCA lies in the ability to reduce the dimensionality of the data set while preserving as much variability as possible.</a:t>
            </a:r>
            <a:endParaRPr lang="en-GB" dirty="0">
              <a:latin typeface="Avenir Next LT Pro" panose="020B0504020202020204" pitchFamily="34" charset="0"/>
              <a:ea typeface="Avenir"/>
              <a:cs typeface="Avenir"/>
              <a:sym typeface="Avenir"/>
            </a:endParaRPr>
          </a:p>
        </p:txBody>
      </p:sp>
      <p:pic>
        <p:nvPicPr>
          <p:cNvPr id="9" name="Immagine 8">
            <a:extLst>
              <a:ext uri="{FF2B5EF4-FFF2-40B4-BE49-F238E27FC236}">
                <a16:creationId xmlns:a16="http://schemas.microsoft.com/office/drawing/2014/main" id="{24574785-C28F-5CF4-6FCE-E95A290A1C96}"/>
              </a:ext>
            </a:extLst>
          </p:cNvPr>
          <p:cNvPicPr>
            <a:picLocks noChangeAspect="1"/>
          </p:cNvPicPr>
          <p:nvPr/>
        </p:nvPicPr>
        <p:blipFill>
          <a:blip r:embed="rId4"/>
          <a:stretch>
            <a:fillRect/>
          </a:stretch>
        </p:blipFill>
        <p:spPr>
          <a:xfrm>
            <a:off x="683266" y="2399291"/>
            <a:ext cx="5180460" cy="2154666"/>
          </a:xfrm>
          <a:prstGeom prst="rect">
            <a:avLst/>
          </a:prstGeom>
        </p:spPr>
      </p:pic>
      <p:sp>
        <p:nvSpPr>
          <p:cNvPr id="10" name="Google Shape;76;p15">
            <a:extLst>
              <a:ext uri="{FF2B5EF4-FFF2-40B4-BE49-F238E27FC236}">
                <a16:creationId xmlns:a16="http://schemas.microsoft.com/office/drawing/2014/main" id="{EF346040-35CC-07BD-74ED-DF5430E0CFEE}"/>
              </a:ext>
            </a:extLst>
          </p:cNvPr>
          <p:cNvSpPr txBox="1"/>
          <p:nvPr/>
        </p:nvSpPr>
        <p:spPr>
          <a:xfrm>
            <a:off x="6079624" y="2469920"/>
            <a:ext cx="2336800" cy="181584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GB" b="0" i="0" u="none" strike="noStrike" cap="none">
                <a:solidFill>
                  <a:srgbClr val="000000"/>
                </a:solidFill>
                <a:latin typeface="Avenir Next LT Pro" panose="020B0504020202020204" pitchFamily="34" charset="0"/>
                <a:ea typeface="Avenir"/>
                <a:cs typeface="Avenir"/>
                <a:sym typeface="Avenir"/>
              </a:rPr>
              <a:t>The principal components that are computed in PCA are the sequence of p unit vectors where the i−Th vector is the direction of a line that best fits the data while being orthogonal to the first i − 1 vectors.</a:t>
            </a:r>
            <a:endParaRPr lang="en-GB" dirty="0">
              <a:latin typeface="Avenir Next LT Pro" panose="020B0504020202020204" pitchFamily="34" charset="0"/>
              <a:ea typeface="Avenir"/>
              <a:cs typeface="Avenir"/>
              <a:sym typeface="Avenir"/>
            </a:endParaRPr>
          </a:p>
        </p:txBody>
      </p:sp>
    </p:spTree>
    <p:extLst>
      <p:ext uri="{BB962C8B-B14F-4D97-AF65-F5344CB8AC3E}">
        <p14:creationId xmlns:p14="http://schemas.microsoft.com/office/powerpoint/2010/main" val="233158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Pre-processing – Outlier Detection</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16</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sp>
        <p:nvSpPr>
          <p:cNvPr id="6" name="CasellaDiTesto 5">
            <a:extLst>
              <a:ext uri="{FF2B5EF4-FFF2-40B4-BE49-F238E27FC236}">
                <a16:creationId xmlns:a16="http://schemas.microsoft.com/office/drawing/2014/main" id="{9C9B4CD6-B6CA-33DA-85D3-67877C13AAC0}"/>
              </a:ext>
            </a:extLst>
          </p:cNvPr>
          <p:cNvSpPr txBox="1"/>
          <p:nvPr/>
        </p:nvSpPr>
        <p:spPr>
          <a:xfrm>
            <a:off x="2017440" y="1459397"/>
            <a:ext cx="805029"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algn="ctr"/>
            <a:r>
              <a:rPr lang="en-GB">
                <a:latin typeface="Avenir Next LT Pro" panose="020B0504020202020204" pitchFamily="34" charset="0"/>
              </a:rPr>
              <a:t>SMOTE</a:t>
            </a:r>
            <a:endParaRPr lang="en-GB" dirty="0">
              <a:latin typeface="Avenir Next LT Pro" panose="020B0504020202020204" pitchFamily="34" charset="0"/>
            </a:endParaRPr>
          </a:p>
        </p:txBody>
      </p:sp>
      <p:sp>
        <p:nvSpPr>
          <p:cNvPr id="2" name="Google Shape;76;p15">
            <a:extLst>
              <a:ext uri="{FF2B5EF4-FFF2-40B4-BE49-F238E27FC236}">
                <a16:creationId xmlns:a16="http://schemas.microsoft.com/office/drawing/2014/main" id="{FDF5296C-B6A5-13EB-4C7E-18BCE37CD4D8}"/>
              </a:ext>
            </a:extLst>
          </p:cNvPr>
          <p:cNvSpPr txBox="1"/>
          <p:nvPr/>
        </p:nvSpPr>
        <p:spPr>
          <a:xfrm>
            <a:off x="495701" y="1899255"/>
            <a:ext cx="3848502"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1200" b="0" i="0" u="none" strike="noStrike" cap="none" dirty="0">
                <a:solidFill>
                  <a:srgbClr val="000000"/>
                </a:solidFill>
                <a:latin typeface="Avenir Next LT Pro" panose="020B0504020202020204" pitchFamily="34" charset="0"/>
                <a:ea typeface="Avenir"/>
                <a:cs typeface="Avenir"/>
                <a:sym typeface="Avenir"/>
              </a:rPr>
              <a:t>Synthetic Minority Over Sampling works by generating synthetic data points which are close to the original data.</a:t>
            </a:r>
            <a:endParaRPr lang="en-GB" sz="1200" dirty="0">
              <a:latin typeface="Avenir Next LT Pro" panose="020B0504020202020204" pitchFamily="34" charset="0"/>
              <a:ea typeface="Avenir"/>
              <a:cs typeface="Avenir"/>
              <a:sym typeface="Avenir"/>
            </a:endParaRPr>
          </a:p>
        </p:txBody>
      </p:sp>
      <p:cxnSp>
        <p:nvCxnSpPr>
          <p:cNvPr id="4" name="Connettore diritto 3">
            <a:extLst>
              <a:ext uri="{FF2B5EF4-FFF2-40B4-BE49-F238E27FC236}">
                <a16:creationId xmlns:a16="http://schemas.microsoft.com/office/drawing/2014/main" id="{FF7E2B55-58F0-EAB1-AB77-F7E61DAB0EE9}"/>
              </a:ext>
            </a:extLst>
          </p:cNvPr>
          <p:cNvCxnSpPr>
            <a:cxnSpLocks/>
          </p:cNvCxnSpPr>
          <p:nvPr/>
        </p:nvCxnSpPr>
        <p:spPr>
          <a:xfrm>
            <a:off x="4572000" y="1590675"/>
            <a:ext cx="0" cy="2886075"/>
          </a:xfrm>
          <a:prstGeom prst="line">
            <a:avLst/>
          </a:prstGeom>
        </p:spPr>
        <p:style>
          <a:lnRef idx="1">
            <a:schemeClr val="accent2"/>
          </a:lnRef>
          <a:fillRef idx="0">
            <a:schemeClr val="accent2"/>
          </a:fillRef>
          <a:effectRef idx="0">
            <a:schemeClr val="accent2"/>
          </a:effectRef>
          <a:fontRef idx="minor">
            <a:schemeClr val="tx1"/>
          </a:fontRef>
        </p:style>
      </p:cxnSp>
      <p:sp>
        <p:nvSpPr>
          <p:cNvPr id="15" name="CasellaDiTesto 14">
            <a:extLst>
              <a:ext uri="{FF2B5EF4-FFF2-40B4-BE49-F238E27FC236}">
                <a16:creationId xmlns:a16="http://schemas.microsoft.com/office/drawing/2014/main" id="{38BEF3CB-8FF5-6A95-24AC-990589E0A67D}"/>
              </a:ext>
            </a:extLst>
          </p:cNvPr>
          <p:cNvSpPr txBox="1"/>
          <p:nvPr/>
        </p:nvSpPr>
        <p:spPr>
          <a:xfrm>
            <a:off x="5681848" y="1459397"/>
            <a:ext cx="2188421"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algn="ctr"/>
            <a:r>
              <a:rPr lang="en-GB">
                <a:latin typeface="Avenir Next LT Pro" panose="020B0504020202020204" pitchFamily="34" charset="0"/>
              </a:rPr>
              <a:t>Random Undersampling</a:t>
            </a:r>
            <a:endParaRPr lang="en-GB" dirty="0">
              <a:latin typeface="Avenir Next LT Pro" panose="020B0504020202020204" pitchFamily="34" charset="0"/>
            </a:endParaRPr>
          </a:p>
        </p:txBody>
      </p:sp>
      <p:sp>
        <p:nvSpPr>
          <p:cNvPr id="16" name="Google Shape;76;p15">
            <a:extLst>
              <a:ext uri="{FF2B5EF4-FFF2-40B4-BE49-F238E27FC236}">
                <a16:creationId xmlns:a16="http://schemas.microsoft.com/office/drawing/2014/main" id="{B8F4BA46-BE3A-320F-739E-49866495DE16}"/>
              </a:ext>
            </a:extLst>
          </p:cNvPr>
          <p:cNvSpPr txBox="1"/>
          <p:nvPr/>
        </p:nvSpPr>
        <p:spPr>
          <a:xfrm>
            <a:off x="4851801" y="2070705"/>
            <a:ext cx="3848502"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1200" b="0" i="0" u="none" strike="noStrike" cap="none">
                <a:solidFill>
                  <a:srgbClr val="000000"/>
                </a:solidFill>
                <a:latin typeface="Avenir Next LT Pro" panose="020B0504020202020204" pitchFamily="34" charset="0"/>
                <a:ea typeface="Avenir"/>
                <a:cs typeface="Avenir"/>
                <a:sym typeface="Avenir"/>
              </a:rPr>
              <a:t>Under-sampling does not require as much work as oversampling does; one common approach is to randomly choose sample to remove from the majority classes until a more balanced data-set is obtained.</a:t>
            </a:r>
            <a:endParaRPr lang="en-GB" sz="1200" dirty="0">
              <a:latin typeface="Avenir Next LT Pro" panose="020B0504020202020204" pitchFamily="34" charset="0"/>
              <a:ea typeface="Avenir"/>
              <a:cs typeface="Avenir"/>
              <a:sym typeface="Avenir"/>
            </a:endParaRPr>
          </a:p>
        </p:txBody>
      </p:sp>
      <p:sp>
        <p:nvSpPr>
          <p:cNvPr id="3" name="Google Shape;76;p15">
            <a:extLst>
              <a:ext uri="{FF2B5EF4-FFF2-40B4-BE49-F238E27FC236}">
                <a16:creationId xmlns:a16="http://schemas.microsoft.com/office/drawing/2014/main" id="{BF0A1FD3-38BE-A41D-4699-58D5148E6114}"/>
              </a:ext>
            </a:extLst>
          </p:cNvPr>
          <p:cNvSpPr txBox="1"/>
          <p:nvPr/>
        </p:nvSpPr>
        <p:spPr>
          <a:xfrm>
            <a:off x="307122" y="736648"/>
            <a:ext cx="7727737"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GB" sz="1200" b="0" i="0" u="none" strike="noStrike" cap="none">
                <a:solidFill>
                  <a:srgbClr val="000000"/>
                </a:solidFill>
                <a:latin typeface="Avenir Next LT Pro" panose="020B0504020202020204" pitchFamily="34" charset="0"/>
                <a:ea typeface="Avenir"/>
                <a:cs typeface="Avenir"/>
                <a:sym typeface="Avenir"/>
              </a:rPr>
              <a:t>Whenever we train a ML model with an unbalanced dataset, we risk making the prediction more favorable for the label that appears the most. Re-Sampling allows us to balance back the dataset.</a:t>
            </a:r>
            <a:endParaRPr lang="en-GB" sz="1200" dirty="0">
              <a:latin typeface="Avenir Next LT Pro" panose="020B0504020202020204" pitchFamily="34" charset="0"/>
              <a:ea typeface="Avenir"/>
              <a:cs typeface="Avenir"/>
              <a:sym typeface="Avenir"/>
            </a:endParaRPr>
          </a:p>
        </p:txBody>
      </p:sp>
      <p:grpSp>
        <p:nvGrpSpPr>
          <p:cNvPr id="11" name="Gruppo 10">
            <a:extLst>
              <a:ext uri="{FF2B5EF4-FFF2-40B4-BE49-F238E27FC236}">
                <a16:creationId xmlns:a16="http://schemas.microsoft.com/office/drawing/2014/main" id="{6A7A6730-D363-0496-E2A5-05EBB8EDE7F7}"/>
              </a:ext>
            </a:extLst>
          </p:cNvPr>
          <p:cNvGrpSpPr/>
          <p:nvPr/>
        </p:nvGrpSpPr>
        <p:grpSpPr>
          <a:xfrm>
            <a:off x="746801" y="2809667"/>
            <a:ext cx="3510346" cy="1569620"/>
            <a:chOff x="746801" y="2809667"/>
            <a:chExt cx="3510346" cy="1569620"/>
          </a:xfrm>
        </p:grpSpPr>
        <p:sp>
          <p:nvSpPr>
            <p:cNvPr id="7" name="Google Shape;76;p15">
              <a:extLst>
                <a:ext uri="{FF2B5EF4-FFF2-40B4-BE49-F238E27FC236}">
                  <a16:creationId xmlns:a16="http://schemas.microsoft.com/office/drawing/2014/main" id="{5058AD07-0B98-4A44-C65C-11BDFFDB9306}"/>
                </a:ext>
              </a:extLst>
            </p:cNvPr>
            <p:cNvSpPr txBox="1"/>
            <p:nvPr/>
          </p:nvSpPr>
          <p:spPr>
            <a:xfrm>
              <a:off x="746801" y="2809667"/>
              <a:ext cx="3510346" cy="1569620"/>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GB" sz="1200" b="0" i="0" u="none" strike="noStrike" cap="none" dirty="0">
                  <a:solidFill>
                    <a:srgbClr val="000000"/>
                  </a:solidFill>
                  <a:latin typeface="Avenir Next LT Pro" panose="020B0504020202020204" pitchFamily="34" charset="0"/>
                  <a:ea typeface="Avenir"/>
                  <a:cs typeface="Avenir"/>
                  <a:sym typeface="Avenir"/>
                </a:rPr>
                <a:t>SMOTE:</a:t>
              </a:r>
            </a:p>
            <a:p>
              <a:pPr marL="0" marR="0" lvl="0" indent="0" rtl="0">
                <a:lnSpc>
                  <a:spcPct val="100000"/>
                </a:lnSpc>
                <a:spcBef>
                  <a:spcPts val="0"/>
                </a:spcBef>
                <a:spcAft>
                  <a:spcPts val="0"/>
                </a:spcAft>
                <a:buNone/>
              </a:pPr>
              <a:endParaRPr lang="en-GB" sz="1200" b="0" i="0" u="none" strike="noStrike" cap="none" dirty="0">
                <a:solidFill>
                  <a:srgbClr val="000000"/>
                </a:solidFill>
                <a:latin typeface="Avenir Next LT Pro" panose="020B0504020202020204" pitchFamily="34" charset="0"/>
                <a:ea typeface="Avenir"/>
                <a:cs typeface="Avenir"/>
                <a:sym typeface="Avenir"/>
              </a:endParaRPr>
            </a:p>
            <a:p>
              <a:pPr marL="228600" marR="0" lvl="0" indent="-228600" rtl="0">
                <a:lnSpc>
                  <a:spcPct val="100000"/>
                </a:lnSpc>
                <a:spcBef>
                  <a:spcPts val="0"/>
                </a:spcBef>
                <a:spcAft>
                  <a:spcPts val="0"/>
                </a:spcAft>
                <a:buAutoNum type="arabicPeriod"/>
              </a:pPr>
              <a:r>
                <a:rPr lang="en-GB" sz="1200" dirty="0">
                  <a:latin typeface="Avenir Next LT Pro" panose="020B0504020202020204" pitchFamily="34" charset="0"/>
                  <a:ea typeface="Avenir"/>
                  <a:cs typeface="Avenir"/>
                  <a:sym typeface="Avenir"/>
                </a:rPr>
                <a:t>Select a minority class instance at random</a:t>
              </a:r>
            </a:p>
            <a:p>
              <a:pPr marL="228600" marR="0" lvl="0" indent="-228600" rtl="0">
                <a:lnSpc>
                  <a:spcPct val="100000"/>
                </a:lnSpc>
                <a:spcBef>
                  <a:spcPts val="0"/>
                </a:spcBef>
                <a:spcAft>
                  <a:spcPts val="0"/>
                </a:spcAft>
                <a:buAutoNum type="arabicPeriod"/>
              </a:pPr>
              <a:r>
                <a:rPr lang="en-GB" sz="1200" dirty="0">
                  <a:latin typeface="Avenir Next LT Pro" panose="020B0504020202020204" pitchFamily="34" charset="0"/>
                  <a:ea typeface="Avenir"/>
                  <a:cs typeface="Avenir"/>
                  <a:sym typeface="Avenir"/>
                </a:rPr>
                <a:t>Find the instance K nearest neighbours</a:t>
              </a:r>
            </a:p>
            <a:p>
              <a:pPr marL="228600" marR="0" lvl="0" indent="-228600" rtl="0">
                <a:lnSpc>
                  <a:spcPct val="100000"/>
                </a:lnSpc>
                <a:spcBef>
                  <a:spcPts val="0"/>
                </a:spcBef>
                <a:spcAft>
                  <a:spcPts val="0"/>
                </a:spcAft>
                <a:buAutoNum type="arabicPeriod"/>
              </a:pPr>
              <a:r>
                <a:rPr lang="en-GB" sz="1200" dirty="0">
                  <a:latin typeface="Avenir Next LT Pro" panose="020B0504020202020204" pitchFamily="34" charset="0"/>
                  <a:ea typeface="Avenir"/>
                  <a:cs typeface="Avenir"/>
                  <a:sym typeface="Avenir"/>
                </a:rPr>
                <a:t>Chose one of the k nearest neighbours</a:t>
              </a:r>
            </a:p>
            <a:p>
              <a:pPr marL="228600" marR="0" lvl="0" indent="-228600" rtl="0">
                <a:lnSpc>
                  <a:spcPct val="100000"/>
                </a:lnSpc>
                <a:spcBef>
                  <a:spcPts val="0"/>
                </a:spcBef>
                <a:spcAft>
                  <a:spcPts val="0"/>
                </a:spcAft>
                <a:buAutoNum type="arabicPeriod"/>
              </a:pPr>
              <a:r>
                <a:rPr lang="en-GB" sz="1200" dirty="0">
                  <a:latin typeface="Avenir Next LT Pro" panose="020B0504020202020204" pitchFamily="34" charset="0"/>
                  <a:ea typeface="Avenir"/>
                  <a:cs typeface="Avenir"/>
                  <a:sym typeface="Avenir"/>
                </a:rPr>
                <a:t>Connect the two points in the feature space</a:t>
              </a:r>
            </a:p>
            <a:p>
              <a:pPr marL="228600" marR="0" lvl="0" indent="-228600" rtl="0">
                <a:lnSpc>
                  <a:spcPct val="100000"/>
                </a:lnSpc>
                <a:spcBef>
                  <a:spcPts val="0"/>
                </a:spcBef>
                <a:spcAft>
                  <a:spcPts val="0"/>
                </a:spcAft>
                <a:buAutoNum type="arabicPeriod"/>
              </a:pPr>
              <a:r>
                <a:rPr lang="en-GB" sz="1200" dirty="0">
                  <a:latin typeface="Avenir Next LT Pro" panose="020B0504020202020204" pitchFamily="34" charset="0"/>
                  <a:ea typeface="Avenir"/>
                  <a:cs typeface="Avenir"/>
                  <a:sym typeface="Avenir"/>
                </a:rPr>
                <a:t>Generate a synthetic instance as a convex combination of the chosen instances</a:t>
              </a:r>
            </a:p>
          </p:txBody>
        </p:sp>
        <p:cxnSp>
          <p:nvCxnSpPr>
            <p:cNvPr id="8" name="Connettore diritto 7">
              <a:extLst>
                <a:ext uri="{FF2B5EF4-FFF2-40B4-BE49-F238E27FC236}">
                  <a16:creationId xmlns:a16="http://schemas.microsoft.com/office/drawing/2014/main" id="{96BE1ADF-64ED-F898-8B30-BB0490AF9249}"/>
                </a:ext>
              </a:extLst>
            </p:cNvPr>
            <p:cNvCxnSpPr>
              <a:cxnSpLocks/>
            </p:cNvCxnSpPr>
            <p:nvPr/>
          </p:nvCxnSpPr>
          <p:spPr>
            <a:xfrm>
              <a:off x="746801" y="3118593"/>
              <a:ext cx="3510346" cy="0"/>
            </a:xfrm>
            <a:prstGeom prst="line">
              <a:avLst/>
            </a:prstGeom>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419380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Pre-processing – Pipelines</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17</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sp>
        <p:nvSpPr>
          <p:cNvPr id="3" name="Google Shape;76;p15">
            <a:extLst>
              <a:ext uri="{FF2B5EF4-FFF2-40B4-BE49-F238E27FC236}">
                <a16:creationId xmlns:a16="http://schemas.microsoft.com/office/drawing/2014/main" id="{BF0A1FD3-38BE-A41D-4699-58D5148E6114}"/>
              </a:ext>
            </a:extLst>
          </p:cNvPr>
          <p:cNvSpPr txBox="1"/>
          <p:nvPr/>
        </p:nvSpPr>
        <p:spPr>
          <a:xfrm>
            <a:off x="307122" y="736648"/>
            <a:ext cx="7727737"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GB" sz="1200" b="0" i="0" u="none" strike="noStrike" cap="none">
                <a:solidFill>
                  <a:srgbClr val="000000"/>
                </a:solidFill>
                <a:latin typeface="Avenir Next LT Pro" panose="020B0504020202020204" pitchFamily="34" charset="0"/>
                <a:ea typeface="Avenir"/>
                <a:cs typeface="Avenir"/>
                <a:sym typeface="Avenir"/>
              </a:rPr>
              <a:t>Sometimes applying more than one technique can lead to beneficial results, the following are the pipelines that were applied in the tesina.</a:t>
            </a:r>
            <a:endParaRPr lang="en-GB" sz="1200" dirty="0">
              <a:latin typeface="Avenir Next LT Pro" panose="020B0504020202020204" pitchFamily="34" charset="0"/>
              <a:ea typeface="Avenir"/>
              <a:cs typeface="Avenir"/>
              <a:sym typeface="Avenir"/>
            </a:endParaRPr>
          </a:p>
        </p:txBody>
      </p:sp>
      <p:pic>
        <p:nvPicPr>
          <p:cNvPr id="9" name="Immagine 8">
            <a:extLst>
              <a:ext uri="{FF2B5EF4-FFF2-40B4-BE49-F238E27FC236}">
                <a16:creationId xmlns:a16="http://schemas.microsoft.com/office/drawing/2014/main" id="{6A45B52B-07CB-BBA1-0A6A-5F1C6725AA79}"/>
              </a:ext>
            </a:extLst>
          </p:cNvPr>
          <p:cNvPicPr>
            <a:picLocks noChangeAspect="1"/>
          </p:cNvPicPr>
          <p:nvPr/>
        </p:nvPicPr>
        <p:blipFill>
          <a:blip r:embed="rId4"/>
          <a:stretch>
            <a:fillRect/>
          </a:stretch>
        </p:blipFill>
        <p:spPr>
          <a:xfrm>
            <a:off x="1484397" y="1873250"/>
            <a:ext cx="6175206" cy="1914864"/>
          </a:xfrm>
          <a:prstGeom prst="rect">
            <a:avLst/>
          </a:prstGeom>
        </p:spPr>
      </p:pic>
    </p:spTree>
    <p:extLst>
      <p:ext uri="{BB962C8B-B14F-4D97-AF65-F5344CB8AC3E}">
        <p14:creationId xmlns:p14="http://schemas.microsoft.com/office/powerpoint/2010/main" val="1989878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77834" y="2857287"/>
            <a:ext cx="7866066" cy="144324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7200" b="1" dirty="0">
                <a:latin typeface="Avenir Next LT Pro" panose="020B0504020202020204" pitchFamily="34" charset="0"/>
                <a:sym typeface="Avenir"/>
              </a:rPr>
              <a:t>Model Training</a:t>
            </a:r>
            <a:endParaRPr lang="en-GB" dirty="0">
              <a:latin typeface="Avenir Next LT Pro" panose="020B0504020202020204" pitchFamily="34" charset="0"/>
            </a:endParaRPr>
          </a:p>
        </p:txBody>
      </p:sp>
      <p:sp>
        <p:nvSpPr>
          <p:cNvPr id="64" name="Google Shape;64;p14"/>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a:ea typeface="Avenir"/>
                <a:cs typeface="Avenir"/>
                <a:sym typeface="Avenir"/>
              </a:rPr>
              <a:t>18</a:t>
            </a:fld>
            <a:endParaRPr lang="en-GB" dirty="0">
              <a:latin typeface="Avenir"/>
              <a:ea typeface="Avenir"/>
              <a:cs typeface="Avenir"/>
              <a:sym typeface="Avenir"/>
            </a:endParaRPr>
          </a:p>
        </p:txBody>
      </p:sp>
      <p:pic>
        <p:nvPicPr>
          <p:cNvPr id="66" name="Google Shape;66;p14" descr="Immagine che contiene testo, ceramica, porcellana&#10;&#10;Descrizione generata automaticamente"/>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Tree>
    <p:extLst>
      <p:ext uri="{BB962C8B-B14F-4D97-AF65-F5344CB8AC3E}">
        <p14:creationId xmlns:p14="http://schemas.microsoft.com/office/powerpoint/2010/main" val="945908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3" name="Immagine 2">
            <a:extLst>
              <a:ext uri="{FF2B5EF4-FFF2-40B4-BE49-F238E27FC236}">
                <a16:creationId xmlns:a16="http://schemas.microsoft.com/office/drawing/2014/main" id="{C1887969-8521-E9BA-4CBA-174D1DB6B791}"/>
              </a:ext>
            </a:extLst>
          </p:cNvPr>
          <p:cNvPicPr>
            <a:picLocks noChangeAspect="1"/>
          </p:cNvPicPr>
          <p:nvPr/>
        </p:nvPicPr>
        <p:blipFill>
          <a:blip r:embed="rId3"/>
          <a:stretch>
            <a:fillRect/>
          </a:stretch>
        </p:blipFill>
        <p:spPr>
          <a:xfrm>
            <a:off x="724676" y="1636002"/>
            <a:ext cx="3320274" cy="1606670"/>
          </a:xfrm>
          <a:prstGeom prst="rect">
            <a:avLst/>
          </a:prstGeom>
        </p:spPr>
      </p:pic>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Model Training – Random Forest Classifier</a:t>
            </a:r>
          </a:p>
        </p:txBody>
      </p:sp>
      <p:pic>
        <p:nvPicPr>
          <p:cNvPr id="72" name="Google Shape;72;p15"/>
          <p:cNvPicPr preferRelativeResize="0"/>
          <p:nvPr/>
        </p:nvPicPr>
        <p:blipFill rotWithShape="1">
          <a:blip r:embed="rId4">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19</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sp>
        <p:nvSpPr>
          <p:cNvPr id="5" name="Google Shape;76;p15">
            <a:extLst>
              <a:ext uri="{FF2B5EF4-FFF2-40B4-BE49-F238E27FC236}">
                <a16:creationId xmlns:a16="http://schemas.microsoft.com/office/drawing/2014/main" id="{D8F3A795-2B44-6673-72DD-E0849EFA5C1D}"/>
              </a:ext>
            </a:extLst>
          </p:cNvPr>
          <p:cNvSpPr txBox="1"/>
          <p:nvPr/>
        </p:nvSpPr>
        <p:spPr>
          <a:xfrm>
            <a:off x="333375" y="937288"/>
            <a:ext cx="8477250" cy="52318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GB" b="0" i="0" u="none" strike="noStrike" cap="none">
                <a:solidFill>
                  <a:srgbClr val="000000"/>
                </a:solidFill>
                <a:latin typeface="Avenir Next LT Pro" panose="020B0504020202020204" pitchFamily="34" charset="0"/>
                <a:ea typeface="Avenir"/>
                <a:cs typeface="Avenir"/>
                <a:sym typeface="Avenir"/>
              </a:rPr>
              <a:t>Random Forests are a class of ensemble models that operate by constructing a multitude of decision trees at training time. </a:t>
            </a:r>
            <a:endParaRPr lang="en-GB" b="0" i="0" u="none" strike="noStrike" cap="none" dirty="0">
              <a:solidFill>
                <a:srgbClr val="000000"/>
              </a:solidFill>
              <a:latin typeface="Avenir Next LT Pro" panose="020B0504020202020204" pitchFamily="34" charset="0"/>
              <a:ea typeface="Avenir"/>
              <a:cs typeface="Avenir"/>
              <a:sym typeface="Avenir"/>
            </a:endParaRPr>
          </a:p>
        </p:txBody>
      </p:sp>
      <p:pic>
        <p:nvPicPr>
          <p:cNvPr id="6" name="Immagine 5">
            <a:extLst>
              <a:ext uri="{FF2B5EF4-FFF2-40B4-BE49-F238E27FC236}">
                <a16:creationId xmlns:a16="http://schemas.microsoft.com/office/drawing/2014/main" id="{6E830416-9737-FE28-0B82-0EAF4BE1E5B6}"/>
              </a:ext>
            </a:extLst>
          </p:cNvPr>
          <p:cNvPicPr>
            <a:picLocks noChangeAspect="1"/>
          </p:cNvPicPr>
          <p:nvPr/>
        </p:nvPicPr>
        <p:blipFill>
          <a:blip r:embed="rId5"/>
          <a:stretch>
            <a:fillRect/>
          </a:stretch>
        </p:blipFill>
        <p:spPr>
          <a:xfrm>
            <a:off x="828675" y="3547951"/>
            <a:ext cx="7486650" cy="840387"/>
          </a:xfrm>
          <a:prstGeom prst="rect">
            <a:avLst/>
          </a:prstGeom>
        </p:spPr>
      </p:pic>
      <p:sp>
        <p:nvSpPr>
          <p:cNvPr id="8" name="CasellaDiTesto 7">
            <a:extLst>
              <a:ext uri="{FF2B5EF4-FFF2-40B4-BE49-F238E27FC236}">
                <a16:creationId xmlns:a16="http://schemas.microsoft.com/office/drawing/2014/main" id="{FA45AFB8-B8B4-F75F-DEA0-D156CDE97BB9}"/>
              </a:ext>
            </a:extLst>
          </p:cNvPr>
          <p:cNvSpPr txBox="1"/>
          <p:nvPr/>
        </p:nvSpPr>
        <p:spPr>
          <a:xfrm>
            <a:off x="4111477" y="1586158"/>
            <a:ext cx="4572000" cy="1600438"/>
          </a:xfrm>
          <a:prstGeom prst="rect">
            <a:avLst/>
          </a:prstGeom>
          <a:noFill/>
        </p:spPr>
        <p:txBody>
          <a:bodyPr wrap="square">
            <a:spAutoFit/>
          </a:bodyPr>
          <a:lstStyle/>
          <a:p>
            <a:pPr marL="0" marR="0" lvl="0" indent="0" rtl="0">
              <a:lnSpc>
                <a:spcPct val="100000"/>
              </a:lnSpc>
              <a:spcBef>
                <a:spcPts val="0"/>
              </a:spcBef>
              <a:spcAft>
                <a:spcPts val="0"/>
              </a:spcAft>
              <a:buNone/>
            </a:pPr>
            <a:r>
              <a:rPr lang="en-GB" b="0" i="0" u="none" strike="noStrike" cap="none">
                <a:solidFill>
                  <a:srgbClr val="000000"/>
                </a:solidFill>
                <a:latin typeface="Avenir Next LT Pro" panose="020B0504020202020204" pitchFamily="34" charset="0"/>
                <a:ea typeface="Avenir"/>
                <a:cs typeface="Avenir"/>
                <a:sym typeface="Avenir"/>
              </a:rPr>
              <a:t>Compared to a standard decision tree, random forests reduce the risk of overfitting training data.</a:t>
            </a:r>
          </a:p>
          <a:p>
            <a:pPr marL="0" marR="0" lvl="0" indent="0" rtl="0">
              <a:lnSpc>
                <a:spcPct val="100000"/>
              </a:lnSpc>
              <a:spcBef>
                <a:spcPts val="0"/>
              </a:spcBef>
              <a:spcAft>
                <a:spcPts val="0"/>
              </a:spcAft>
              <a:buNone/>
            </a:pPr>
            <a:endParaRPr lang="en-GB">
              <a:latin typeface="Avenir Next LT Pro" panose="020B0504020202020204" pitchFamily="34" charset="0"/>
              <a:ea typeface="Avenir"/>
              <a:cs typeface="Avenir"/>
              <a:sym typeface="Avenir"/>
            </a:endParaRPr>
          </a:p>
          <a:p>
            <a:pPr marL="0" marR="0" lvl="0" indent="0" rtl="0">
              <a:lnSpc>
                <a:spcPct val="100000"/>
              </a:lnSpc>
              <a:spcBef>
                <a:spcPts val="0"/>
              </a:spcBef>
              <a:spcAft>
                <a:spcPts val="0"/>
              </a:spcAft>
              <a:buNone/>
            </a:pPr>
            <a:r>
              <a:rPr lang="en-GB">
                <a:latin typeface="Avenir Next LT Pro" panose="020B0504020202020204" pitchFamily="34" charset="0"/>
                <a:ea typeface="Avenir"/>
                <a:cs typeface="Avenir"/>
                <a:sym typeface="Avenir"/>
              </a:rPr>
              <a:t>Random </a:t>
            </a:r>
            <a:r>
              <a:rPr lang="en-GB" dirty="0">
                <a:latin typeface="Avenir Next LT Pro" panose="020B0504020202020204" pitchFamily="34" charset="0"/>
                <a:ea typeface="Avenir"/>
                <a:cs typeface="Avenir"/>
                <a:sym typeface="Avenir"/>
              </a:rPr>
              <a:t>forests are a kind of </a:t>
            </a:r>
            <a:r>
              <a:rPr lang="en-GB" b="1" dirty="0">
                <a:latin typeface="Avenir Next LT Pro" panose="020B0504020202020204" pitchFamily="34" charset="0"/>
                <a:ea typeface="Avenir"/>
                <a:cs typeface="Avenir"/>
                <a:sym typeface="Avenir"/>
              </a:rPr>
              <a:t>bagging</a:t>
            </a:r>
            <a:r>
              <a:rPr lang="en-GB" dirty="0">
                <a:latin typeface="Avenir Next LT Pro" panose="020B0504020202020204" pitchFamily="34" charset="0"/>
                <a:ea typeface="Avenir"/>
                <a:cs typeface="Avenir"/>
                <a:sym typeface="Avenir"/>
              </a:rPr>
              <a:t> algorithm in which we grow several decision trees on random sample of data or on a random choice of attributes and take the most chosen class as the predicted one.</a:t>
            </a:r>
            <a:endParaRPr lang="en-GB" i="1" dirty="0">
              <a:latin typeface="Avenir Next LT Pro" panose="020B0504020202020204" pitchFamily="34" charset="0"/>
              <a:ea typeface="Avenir"/>
              <a:cs typeface="Avenir"/>
              <a:sym typeface="Avenir"/>
            </a:endParaRPr>
          </a:p>
        </p:txBody>
      </p:sp>
    </p:spTree>
    <p:extLst>
      <p:ext uri="{BB962C8B-B14F-4D97-AF65-F5344CB8AC3E}">
        <p14:creationId xmlns:p14="http://schemas.microsoft.com/office/powerpoint/2010/main" val="1569758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77834" y="2857287"/>
            <a:ext cx="6188083" cy="144324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7200" b="1" dirty="0">
                <a:latin typeface="Avenir Next LT Pro" panose="020B0504020202020204" pitchFamily="34" charset="0"/>
                <a:ea typeface="Avenir"/>
                <a:cs typeface="Avenir"/>
                <a:sym typeface="Avenir"/>
              </a:rPr>
              <a:t>Introduction</a:t>
            </a:r>
            <a:endParaRPr lang="en-GB" dirty="0">
              <a:latin typeface="Avenir Next LT Pro" panose="020B0504020202020204" pitchFamily="34" charset="0"/>
            </a:endParaRPr>
          </a:p>
        </p:txBody>
      </p:sp>
      <p:sp>
        <p:nvSpPr>
          <p:cNvPr id="64" name="Google Shape;64;p14"/>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a:ea typeface="Avenir"/>
                <a:cs typeface="Avenir"/>
                <a:sym typeface="Avenir"/>
              </a:rPr>
              <a:t>2</a:t>
            </a:fld>
            <a:endParaRPr lang="en-GB" dirty="0">
              <a:latin typeface="Avenir"/>
              <a:ea typeface="Avenir"/>
              <a:cs typeface="Avenir"/>
              <a:sym typeface="Avenir"/>
            </a:endParaRPr>
          </a:p>
        </p:txBody>
      </p:sp>
      <p:pic>
        <p:nvPicPr>
          <p:cNvPr id="66" name="Google Shape;66;p14" descr="Immagine che contiene testo, ceramica, porcellana&#10;&#10;Descrizione generata automaticamente"/>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Model Training – K Nearest Neighbours</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20</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sp>
        <p:nvSpPr>
          <p:cNvPr id="5" name="Google Shape;76;p15">
            <a:extLst>
              <a:ext uri="{FF2B5EF4-FFF2-40B4-BE49-F238E27FC236}">
                <a16:creationId xmlns:a16="http://schemas.microsoft.com/office/drawing/2014/main" id="{D8F3A795-2B44-6673-72DD-E0849EFA5C1D}"/>
              </a:ext>
            </a:extLst>
          </p:cNvPr>
          <p:cNvSpPr txBox="1"/>
          <p:nvPr/>
        </p:nvSpPr>
        <p:spPr>
          <a:xfrm>
            <a:off x="333375" y="937288"/>
            <a:ext cx="8477250" cy="52318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GB">
                <a:latin typeface="Avenir Next LT Pro" panose="020B0504020202020204" pitchFamily="34" charset="0"/>
                <a:ea typeface="Avenir"/>
                <a:cs typeface="Avenir"/>
                <a:sym typeface="Avenir"/>
              </a:rPr>
              <a:t>T</a:t>
            </a:r>
            <a:r>
              <a:rPr lang="en-GB" b="0" i="0" u="none" strike="noStrike" cap="none">
                <a:solidFill>
                  <a:srgbClr val="000000"/>
                </a:solidFill>
                <a:latin typeface="Avenir Next LT Pro" panose="020B0504020202020204" pitchFamily="34" charset="0"/>
                <a:ea typeface="Avenir"/>
                <a:cs typeface="Avenir"/>
                <a:sym typeface="Avenir"/>
              </a:rPr>
              <a:t>he K Nearest Neighbour algorithm is a non-parametric supervised learning method that can be used for both classification and regression.</a:t>
            </a:r>
            <a:endParaRPr lang="en-GB" b="0" i="0" u="none" strike="noStrike" cap="none" dirty="0">
              <a:solidFill>
                <a:srgbClr val="000000"/>
              </a:solidFill>
              <a:latin typeface="Avenir Next LT Pro" panose="020B0504020202020204" pitchFamily="34" charset="0"/>
              <a:ea typeface="Avenir"/>
              <a:cs typeface="Avenir"/>
              <a:sym typeface="Avenir"/>
            </a:endParaRPr>
          </a:p>
        </p:txBody>
      </p:sp>
      <p:sp>
        <p:nvSpPr>
          <p:cNvPr id="8" name="CasellaDiTesto 7">
            <a:extLst>
              <a:ext uri="{FF2B5EF4-FFF2-40B4-BE49-F238E27FC236}">
                <a16:creationId xmlns:a16="http://schemas.microsoft.com/office/drawing/2014/main" id="{FA45AFB8-B8B4-F75F-DEA0-D156CDE97BB9}"/>
              </a:ext>
            </a:extLst>
          </p:cNvPr>
          <p:cNvSpPr txBox="1"/>
          <p:nvPr/>
        </p:nvSpPr>
        <p:spPr>
          <a:xfrm>
            <a:off x="4111477" y="1586158"/>
            <a:ext cx="4572000" cy="1600438"/>
          </a:xfrm>
          <a:prstGeom prst="rect">
            <a:avLst/>
          </a:prstGeom>
          <a:noFill/>
        </p:spPr>
        <p:txBody>
          <a:bodyPr wrap="square">
            <a:spAutoFit/>
          </a:bodyPr>
          <a:lstStyle/>
          <a:p>
            <a:pPr marL="0" marR="0" lvl="0" indent="0" rtl="0">
              <a:lnSpc>
                <a:spcPct val="100000"/>
              </a:lnSpc>
              <a:spcBef>
                <a:spcPts val="0"/>
              </a:spcBef>
              <a:spcAft>
                <a:spcPts val="0"/>
              </a:spcAft>
              <a:buNone/>
            </a:pPr>
            <a:r>
              <a:rPr lang="en-GB" b="0" i="0" u="none" strike="noStrike" cap="none" dirty="0">
                <a:solidFill>
                  <a:srgbClr val="000000"/>
                </a:solidFill>
                <a:latin typeface="Avenir Next LT Pro" panose="020B0504020202020204" pitchFamily="34" charset="0"/>
                <a:ea typeface="Avenir"/>
                <a:cs typeface="Avenir"/>
                <a:sym typeface="Avenir"/>
              </a:rPr>
              <a:t>The algorithm for classification works by assigning a new object a label based on what label the k nearest neighbour have. </a:t>
            </a:r>
          </a:p>
          <a:p>
            <a:pPr marL="0" marR="0" lvl="0" indent="0" rtl="0">
              <a:lnSpc>
                <a:spcPct val="100000"/>
              </a:lnSpc>
              <a:spcBef>
                <a:spcPts val="0"/>
              </a:spcBef>
              <a:spcAft>
                <a:spcPts val="0"/>
              </a:spcAft>
              <a:buNone/>
            </a:pPr>
            <a:endParaRPr lang="en-GB" dirty="0">
              <a:latin typeface="Avenir Next LT Pro" panose="020B0504020202020204" pitchFamily="34" charset="0"/>
              <a:ea typeface="Avenir"/>
              <a:cs typeface="Avenir"/>
              <a:sym typeface="Avenir"/>
            </a:endParaRPr>
          </a:p>
          <a:p>
            <a:pPr marL="0" marR="0" lvl="0" indent="0" rtl="0">
              <a:lnSpc>
                <a:spcPct val="100000"/>
              </a:lnSpc>
              <a:spcBef>
                <a:spcPts val="0"/>
              </a:spcBef>
              <a:spcAft>
                <a:spcPts val="0"/>
              </a:spcAft>
              <a:buNone/>
            </a:pPr>
            <a:r>
              <a:rPr lang="en-GB" b="0" i="0" u="none" strike="noStrike" cap="none" dirty="0">
                <a:solidFill>
                  <a:srgbClr val="000000"/>
                </a:solidFill>
                <a:latin typeface="Avenir Next LT Pro" panose="020B0504020202020204" pitchFamily="34" charset="0"/>
                <a:ea typeface="Avenir"/>
                <a:cs typeface="Avenir"/>
                <a:sym typeface="Avenir"/>
              </a:rPr>
              <a:t>Its main downsides are its size, as it has to keep in memory all the training data, and its susceptibility to the curse of dimensionality.</a:t>
            </a:r>
            <a:endParaRPr lang="en-GB" i="1" dirty="0">
              <a:latin typeface="Avenir Next LT Pro" panose="020B0504020202020204" pitchFamily="34" charset="0"/>
              <a:ea typeface="Avenir"/>
              <a:cs typeface="Avenir"/>
              <a:sym typeface="Avenir"/>
            </a:endParaRPr>
          </a:p>
        </p:txBody>
      </p:sp>
      <p:pic>
        <p:nvPicPr>
          <p:cNvPr id="4" name="Immagine 3">
            <a:extLst>
              <a:ext uri="{FF2B5EF4-FFF2-40B4-BE49-F238E27FC236}">
                <a16:creationId xmlns:a16="http://schemas.microsoft.com/office/drawing/2014/main" id="{32F9E4B9-88DF-4558-3DF8-CF4AAD3FC19C}"/>
              </a:ext>
            </a:extLst>
          </p:cNvPr>
          <p:cNvPicPr>
            <a:picLocks noChangeAspect="1"/>
          </p:cNvPicPr>
          <p:nvPr/>
        </p:nvPicPr>
        <p:blipFill>
          <a:blip r:embed="rId4"/>
          <a:stretch>
            <a:fillRect/>
          </a:stretch>
        </p:blipFill>
        <p:spPr>
          <a:xfrm>
            <a:off x="828675" y="3547951"/>
            <a:ext cx="7486650" cy="835068"/>
          </a:xfrm>
          <a:prstGeom prst="rect">
            <a:avLst/>
          </a:prstGeom>
        </p:spPr>
      </p:pic>
      <p:pic>
        <p:nvPicPr>
          <p:cNvPr id="2050" name="Picture 2" descr="Comparing Nearest Neighbors with and without Neighborhood Components  Analysis — scikit-learn 1.1.2 documentation">
            <a:extLst>
              <a:ext uri="{FF2B5EF4-FFF2-40B4-BE49-F238E27FC236}">
                <a16:creationId xmlns:a16="http://schemas.microsoft.com/office/drawing/2014/main" id="{B0A6EA08-DF4E-B757-E568-A2E43DB797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136" y="1460468"/>
            <a:ext cx="2604200" cy="195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393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Model Training – Linear Regression</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21</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sp>
        <p:nvSpPr>
          <p:cNvPr id="5" name="Google Shape;76;p15">
            <a:extLst>
              <a:ext uri="{FF2B5EF4-FFF2-40B4-BE49-F238E27FC236}">
                <a16:creationId xmlns:a16="http://schemas.microsoft.com/office/drawing/2014/main" id="{D8F3A795-2B44-6673-72DD-E0849EFA5C1D}"/>
              </a:ext>
            </a:extLst>
          </p:cNvPr>
          <p:cNvSpPr txBox="1"/>
          <p:nvPr/>
        </p:nvSpPr>
        <p:spPr>
          <a:xfrm>
            <a:off x="333375" y="937288"/>
            <a:ext cx="8477250" cy="738623"/>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dirty="0">
                <a:latin typeface="Avenir Next LT Pro" panose="020B0504020202020204" pitchFamily="34" charset="0"/>
                <a:ea typeface="Avenir"/>
                <a:cs typeface="Avenir"/>
                <a:sym typeface="Avenir"/>
              </a:rPr>
              <a:t>Linear Regression is a common statistical tool used to model the relationship between a scalar response and one or more explanatory variables, since in our case we have a multitude of explanatory variables, the regression is specifically a multiple linear regression.</a:t>
            </a:r>
            <a:endParaRPr lang="en-GB" b="0" i="0" u="none" strike="noStrike" cap="none" dirty="0">
              <a:solidFill>
                <a:srgbClr val="000000"/>
              </a:solidFill>
              <a:latin typeface="Avenir Next LT Pro" panose="020B0504020202020204" pitchFamily="34" charset="0"/>
              <a:ea typeface="Avenir"/>
              <a:cs typeface="Avenir"/>
              <a:sym typeface="Avenir"/>
            </a:endParaRPr>
          </a:p>
        </p:txBody>
      </p:sp>
      <p:pic>
        <p:nvPicPr>
          <p:cNvPr id="7" name="Immagine 6">
            <a:extLst>
              <a:ext uri="{FF2B5EF4-FFF2-40B4-BE49-F238E27FC236}">
                <a16:creationId xmlns:a16="http://schemas.microsoft.com/office/drawing/2014/main" id="{900AAFC6-8759-862D-1F95-68479FB7B7A7}"/>
              </a:ext>
            </a:extLst>
          </p:cNvPr>
          <p:cNvPicPr>
            <a:picLocks noChangeAspect="1"/>
          </p:cNvPicPr>
          <p:nvPr/>
        </p:nvPicPr>
        <p:blipFill>
          <a:blip r:embed="rId4"/>
          <a:stretch>
            <a:fillRect/>
          </a:stretch>
        </p:blipFill>
        <p:spPr>
          <a:xfrm>
            <a:off x="687218" y="2100573"/>
            <a:ext cx="3629512" cy="405819"/>
          </a:xfrm>
          <a:prstGeom prst="rect">
            <a:avLst/>
          </a:prstGeom>
        </p:spPr>
      </p:pic>
      <p:pic>
        <p:nvPicPr>
          <p:cNvPr id="10" name="Immagine 9">
            <a:extLst>
              <a:ext uri="{FF2B5EF4-FFF2-40B4-BE49-F238E27FC236}">
                <a16:creationId xmlns:a16="http://schemas.microsoft.com/office/drawing/2014/main" id="{D91854ED-61E4-3059-E5EF-74B6EB99A7EB}"/>
              </a:ext>
            </a:extLst>
          </p:cNvPr>
          <p:cNvPicPr>
            <a:picLocks noChangeAspect="1"/>
          </p:cNvPicPr>
          <p:nvPr/>
        </p:nvPicPr>
        <p:blipFill>
          <a:blip r:embed="rId5"/>
          <a:stretch>
            <a:fillRect/>
          </a:stretch>
        </p:blipFill>
        <p:spPr>
          <a:xfrm>
            <a:off x="687213" y="2885408"/>
            <a:ext cx="3629508" cy="497707"/>
          </a:xfrm>
          <a:prstGeom prst="rect">
            <a:avLst/>
          </a:prstGeom>
        </p:spPr>
      </p:pic>
      <p:pic>
        <p:nvPicPr>
          <p:cNvPr id="12" name="Immagine 11">
            <a:extLst>
              <a:ext uri="{FF2B5EF4-FFF2-40B4-BE49-F238E27FC236}">
                <a16:creationId xmlns:a16="http://schemas.microsoft.com/office/drawing/2014/main" id="{E294C262-7517-C481-1C4F-D8BA37BD79FC}"/>
              </a:ext>
            </a:extLst>
          </p:cNvPr>
          <p:cNvPicPr>
            <a:picLocks noChangeAspect="1"/>
          </p:cNvPicPr>
          <p:nvPr/>
        </p:nvPicPr>
        <p:blipFill>
          <a:blip r:embed="rId6"/>
          <a:stretch>
            <a:fillRect/>
          </a:stretch>
        </p:blipFill>
        <p:spPr>
          <a:xfrm>
            <a:off x="687213" y="3730381"/>
            <a:ext cx="3629513" cy="669158"/>
          </a:xfrm>
          <a:prstGeom prst="rect">
            <a:avLst/>
          </a:prstGeom>
        </p:spPr>
      </p:pic>
      <p:sp>
        <p:nvSpPr>
          <p:cNvPr id="15" name="Google Shape;76;p15">
            <a:extLst>
              <a:ext uri="{FF2B5EF4-FFF2-40B4-BE49-F238E27FC236}">
                <a16:creationId xmlns:a16="http://schemas.microsoft.com/office/drawing/2014/main" id="{632BEB67-29FA-7757-72B1-187FD217D3D3}"/>
              </a:ext>
            </a:extLst>
          </p:cNvPr>
          <p:cNvSpPr txBox="1"/>
          <p:nvPr/>
        </p:nvSpPr>
        <p:spPr>
          <a:xfrm>
            <a:off x="4801872" y="2041892"/>
            <a:ext cx="3865878" cy="52318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b="0" i="0" u="none" strike="noStrike" cap="none" dirty="0">
                <a:solidFill>
                  <a:srgbClr val="000000"/>
                </a:solidFill>
                <a:latin typeface="Avenir Next LT Pro" panose="020B0504020202020204" pitchFamily="34" charset="0"/>
                <a:ea typeface="Avenir"/>
                <a:cs typeface="Avenir"/>
                <a:sym typeface="Avenir"/>
              </a:rPr>
              <a:t>A linear </a:t>
            </a:r>
            <a:r>
              <a:rPr lang="en-US" dirty="0">
                <a:latin typeface="Avenir Next LT Pro" panose="020B0504020202020204" pitchFamily="34" charset="0"/>
                <a:ea typeface="Avenir"/>
                <a:cs typeface="Avenir"/>
                <a:sym typeface="Avenir"/>
              </a:rPr>
              <a:t>prediction function, used to model the relationship between input and target.</a:t>
            </a:r>
            <a:endParaRPr lang="en-GB" b="0" i="0" u="none" strike="noStrike" cap="none" dirty="0">
              <a:solidFill>
                <a:srgbClr val="000000"/>
              </a:solidFill>
              <a:latin typeface="Avenir Next LT Pro" panose="020B0504020202020204" pitchFamily="34" charset="0"/>
              <a:ea typeface="Avenir"/>
              <a:cs typeface="Avenir"/>
              <a:sym typeface="Avenir"/>
            </a:endParaRPr>
          </a:p>
        </p:txBody>
      </p:sp>
      <p:sp>
        <p:nvSpPr>
          <p:cNvPr id="16" name="Google Shape;76;p15">
            <a:extLst>
              <a:ext uri="{FF2B5EF4-FFF2-40B4-BE49-F238E27FC236}">
                <a16:creationId xmlns:a16="http://schemas.microsoft.com/office/drawing/2014/main" id="{7445070D-CD0C-A658-7FDF-CEE2B1E16FF0}"/>
              </a:ext>
            </a:extLst>
          </p:cNvPr>
          <p:cNvSpPr txBox="1"/>
          <p:nvPr/>
        </p:nvSpPr>
        <p:spPr>
          <a:xfrm>
            <a:off x="4801872" y="2924135"/>
            <a:ext cx="3865878" cy="52318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it-IT" b="0" i="0" u="none" strike="noStrike" cap="none" dirty="0">
                <a:solidFill>
                  <a:srgbClr val="000000"/>
                </a:solidFill>
                <a:latin typeface="Avenir Next LT Pro" panose="020B0504020202020204" pitchFamily="34" charset="0"/>
                <a:ea typeface="Avenir"/>
                <a:cs typeface="Avenir"/>
                <a:sym typeface="Avenir"/>
              </a:rPr>
              <a:t>The </a:t>
            </a:r>
            <a:r>
              <a:rPr lang="it-IT" b="0" i="0" u="none" strike="noStrike" cap="none" dirty="0" err="1">
                <a:solidFill>
                  <a:srgbClr val="000000"/>
                </a:solidFill>
                <a:latin typeface="Avenir Next LT Pro" panose="020B0504020202020204" pitchFamily="34" charset="0"/>
                <a:ea typeface="Avenir"/>
                <a:cs typeface="Avenir"/>
                <a:sym typeface="Avenir"/>
              </a:rPr>
              <a:t>squared</a:t>
            </a:r>
            <a:r>
              <a:rPr lang="it-IT" b="0" i="0" u="none" strike="noStrike" cap="none" dirty="0">
                <a:solidFill>
                  <a:srgbClr val="000000"/>
                </a:solidFill>
                <a:latin typeface="Avenir Next LT Pro" panose="020B0504020202020204" pitchFamily="34" charset="0"/>
                <a:ea typeface="Avenir"/>
                <a:cs typeface="Avenir"/>
                <a:sym typeface="Avenir"/>
              </a:rPr>
              <a:t> </a:t>
            </a:r>
            <a:r>
              <a:rPr lang="it-IT" b="0" i="0" u="none" strike="noStrike" cap="none" dirty="0" err="1">
                <a:solidFill>
                  <a:srgbClr val="000000"/>
                </a:solidFill>
                <a:latin typeface="Avenir Next LT Pro" panose="020B0504020202020204" pitchFamily="34" charset="0"/>
                <a:ea typeface="Avenir"/>
                <a:cs typeface="Avenir"/>
                <a:sym typeface="Avenir"/>
              </a:rPr>
              <a:t>loss</a:t>
            </a:r>
            <a:r>
              <a:rPr lang="it-IT" b="0" i="0" u="none" strike="noStrike" cap="none" dirty="0">
                <a:solidFill>
                  <a:srgbClr val="000000"/>
                </a:solidFill>
                <a:latin typeface="Avenir Next LT Pro" panose="020B0504020202020204" pitchFamily="34" charset="0"/>
                <a:ea typeface="Avenir"/>
                <a:cs typeface="Avenir"/>
                <a:sym typeface="Avenir"/>
              </a:rPr>
              <a:t> </a:t>
            </a:r>
            <a:r>
              <a:rPr lang="it-IT" b="0" i="0" u="none" strike="noStrike" cap="none" dirty="0" err="1">
                <a:solidFill>
                  <a:srgbClr val="000000"/>
                </a:solidFill>
                <a:latin typeface="Avenir Next LT Pro" panose="020B0504020202020204" pitchFamily="34" charset="0"/>
                <a:ea typeface="Avenir"/>
                <a:cs typeface="Avenir"/>
                <a:sym typeface="Avenir"/>
              </a:rPr>
              <a:t>is</a:t>
            </a:r>
            <a:r>
              <a:rPr lang="it-IT" b="0" i="0" u="none" strike="noStrike" cap="none" dirty="0">
                <a:solidFill>
                  <a:srgbClr val="000000"/>
                </a:solidFill>
                <a:latin typeface="Avenir Next LT Pro" panose="020B0504020202020204" pitchFamily="34" charset="0"/>
                <a:ea typeface="Avenir"/>
                <a:cs typeface="Avenir"/>
                <a:sym typeface="Avenir"/>
              </a:rPr>
              <a:t> used to estimate </a:t>
            </a:r>
            <a:r>
              <a:rPr lang="it-IT" b="0" i="0" u="none" strike="noStrike" cap="none" dirty="0" err="1">
                <a:solidFill>
                  <a:srgbClr val="000000"/>
                </a:solidFill>
                <a:latin typeface="Avenir Next LT Pro" panose="020B0504020202020204" pitchFamily="34" charset="0"/>
                <a:ea typeface="Avenir"/>
                <a:cs typeface="Avenir"/>
                <a:sym typeface="Avenir"/>
              </a:rPr>
              <a:t>how</a:t>
            </a:r>
            <a:r>
              <a:rPr lang="it-IT" b="0" i="0" u="none" strike="noStrike" cap="none" dirty="0">
                <a:solidFill>
                  <a:srgbClr val="000000"/>
                </a:solidFill>
                <a:latin typeface="Avenir Next LT Pro" panose="020B0504020202020204" pitchFamily="34" charset="0"/>
                <a:ea typeface="Avenir"/>
                <a:cs typeface="Avenir"/>
                <a:sym typeface="Avenir"/>
              </a:rPr>
              <a:t> far the </a:t>
            </a:r>
            <a:r>
              <a:rPr lang="it-IT" b="0" i="0" u="none" strike="noStrike" cap="none" dirty="0" err="1">
                <a:solidFill>
                  <a:srgbClr val="000000"/>
                </a:solidFill>
                <a:latin typeface="Avenir Next LT Pro" panose="020B0504020202020204" pitchFamily="34" charset="0"/>
                <a:ea typeface="Avenir"/>
                <a:cs typeface="Avenir"/>
                <a:sym typeface="Avenir"/>
              </a:rPr>
              <a:t>prediction</a:t>
            </a:r>
            <a:r>
              <a:rPr lang="it-IT" b="0" i="0" u="none" strike="noStrike" cap="none" dirty="0">
                <a:solidFill>
                  <a:srgbClr val="000000"/>
                </a:solidFill>
                <a:latin typeface="Avenir Next LT Pro" panose="020B0504020202020204" pitchFamily="34" charset="0"/>
                <a:ea typeface="Avenir"/>
                <a:cs typeface="Avenir"/>
                <a:sym typeface="Avenir"/>
              </a:rPr>
              <a:t> </a:t>
            </a:r>
            <a:r>
              <a:rPr lang="it-IT" b="0" i="0" u="none" strike="noStrike" cap="none" dirty="0" err="1">
                <a:solidFill>
                  <a:srgbClr val="000000"/>
                </a:solidFill>
                <a:latin typeface="Avenir Next LT Pro" panose="020B0504020202020204" pitchFamily="34" charset="0"/>
                <a:ea typeface="Avenir"/>
                <a:cs typeface="Avenir"/>
                <a:sym typeface="Avenir"/>
              </a:rPr>
              <a:t>parameters</a:t>
            </a:r>
            <a:r>
              <a:rPr lang="it-IT" b="0" i="0" u="none" strike="noStrike" cap="none" dirty="0">
                <a:solidFill>
                  <a:srgbClr val="000000"/>
                </a:solidFill>
                <a:latin typeface="Avenir Next LT Pro" panose="020B0504020202020204" pitchFamily="34" charset="0"/>
                <a:ea typeface="Avenir"/>
                <a:cs typeface="Avenir"/>
                <a:sym typeface="Avenir"/>
              </a:rPr>
              <a:t> are from the truth.</a:t>
            </a:r>
            <a:endParaRPr lang="en-GB" b="0" i="0" u="none" strike="noStrike" cap="none" dirty="0">
              <a:solidFill>
                <a:srgbClr val="000000"/>
              </a:solidFill>
              <a:latin typeface="Avenir Next LT Pro" panose="020B0504020202020204" pitchFamily="34" charset="0"/>
              <a:ea typeface="Avenir"/>
              <a:cs typeface="Avenir"/>
              <a:sym typeface="Avenir"/>
            </a:endParaRPr>
          </a:p>
        </p:txBody>
      </p:sp>
      <p:sp>
        <p:nvSpPr>
          <p:cNvPr id="17" name="Google Shape;76;p15">
            <a:extLst>
              <a:ext uri="{FF2B5EF4-FFF2-40B4-BE49-F238E27FC236}">
                <a16:creationId xmlns:a16="http://schemas.microsoft.com/office/drawing/2014/main" id="{B651A6E1-F393-9E16-159A-6C58E692A284}"/>
              </a:ext>
            </a:extLst>
          </p:cNvPr>
          <p:cNvSpPr txBox="1"/>
          <p:nvPr/>
        </p:nvSpPr>
        <p:spPr>
          <a:xfrm>
            <a:off x="4801872" y="3806378"/>
            <a:ext cx="3865878" cy="52318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b="0" i="0" u="none" strike="noStrike" cap="none" dirty="0">
                <a:solidFill>
                  <a:srgbClr val="000000"/>
                </a:solidFill>
                <a:latin typeface="Avenir Next LT Pro" panose="020B0504020202020204" pitchFamily="34" charset="0"/>
                <a:ea typeface="Avenir"/>
                <a:cs typeface="Avenir"/>
                <a:sym typeface="Avenir"/>
              </a:rPr>
              <a:t>Least Squares, the algorithm used to find the optimal parameters.</a:t>
            </a:r>
            <a:endParaRPr lang="en-GB" b="0" i="0" u="none" strike="noStrike" cap="none" dirty="0">
              <a:solidFill>
                <a:srgbClr val="000000"/>
              </a:solidFill>
              <a:latin typeface="Avenir Next LT Pro" panose="020B0504020202020204" pitchFamily="34" charset="0"/>
              <a:ea typeface="Avenir"/>
              <a:cs typeface="Avenir"/>
              <a:sym typeface="Avenir"/>
            </a:endParaRPr>
          </a:p>
        </p:txBody>
      </p:sp>
    </p:spTree>
    <p:extLst>
      <p:ext uri="{BB962C8B-B14F-4D97-AF65-F5344CB8AC3E}">
        <p14:creationId xmlns:p14="http://schemas.microsoft.com/office/powerpoint/2010/main" val="3899434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Model Training – Support Vector Machines</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22</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sp>
        <p:nvSpPr>
          <p:cNvPr id="5" name="Google Shape;76;p15">
            <a:extLst>
              <a:ext uri="{FF2B5EF4-FFF2-40B4-BE49-F238E27FC236}">
                <a16:creationId xmlns:a16="http://schemas.microsoft.com/office/drawing/2014/main" id="{D8F3A795-2B44-6673-72DD-E0849EFA5C1D}"/>
              </a:ext>
            </a:extLst>
          </p:cNvPr>
          <p:cNvSpPr txBox="1"/>
          <p:nvPr/>
        </p:nvSpPr>
        <p:spPr>
          <a:xfrm>
            <a:off x="333375" y="937288"/>
            <a:ext cx="8477250" cy="52318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dirty="0">
                <a:latin typeface="Avenir Next LT Pro" panose="020B0504020202020204" pitchFamily="34" charset="0"/>
                <a:ea typeface="Avenir"/>
                <a:cs typeface="Avenir"/>
                <a:sym typeface="Avenir"/>
              </a:rPr>
              <a:t>The goal of an SVM is to pick the best half space, which is the one that maximizes the margin with respect to the existing data points; this is usually referred to as a hard-SVM.</a:t>
            </a:r>
            <a:endParaRPr lang="en-GB" b="0" i="0" u="none" strike="noStrike" cap="none" dirty="0">
              <a:solidFill>
                <a:srgbClr val="000000"/>
              </a:solidFill>
              <a:latin typeface="Avenir Next LT Pro" panose="020B0504020202020204" pitchFamily="34" charset="0"/>
              <a:ea typeface="Avenir"/>
              <a:cs typeface="Avenir"/>
              <a:sym typeface="Avenir"/>
            </a:endParaRPr>
          </a:p>
        </p:txBody>
      </p:sp>
      <p:pic>
        <p:nvPicPr>
          <p:cNvPr id="3" name="Immagine 2">
            <a:extLst>
              <a:ext uri="{FF2B5EF4-FFF2-40B4-BE49-F238E27FC236}">
                <a16:creationId xmlns:a16="http://schemas.microsoft.com/office/drawing/2014/main" id="{E9ECE483-302D-9A9F-BEC7-49E7523968D0}"/>
              </a:ext>
            </a:extLst>
          </p:cNvPr>
          <p:cNvPicPr>
            <a:picLocks noChangeAspect="1"/>
          </p:cNvPicPr>
          <p:nvPr/>
        </p:nvPicPr>
        <p:blipFill>
          <a:blip r:embed="rId4"/>
          <a:stretch>
            <a:fillRect/>
          </a:stretch>
        </p:blipFill>
        <p:spPr>
          <a:xfrm>
            <a:off x="1352550" y="1568605"/>
            <a:ext cx="6438900" cy="1017346"/>
          </a:xfrm>
          <a:prstGeom prst="rect">
            <a:avLst/>
          </a:prstGeom>
        </p:spPr>
      </p:pic>
      <p:sp>
        <p:nvSpPr>
          <p:cNvPr id="4" name="Google Shape;76;p15">
            <a:extLst>
              <a:ext uri="{FF2B5EF4-FFF2-40B4-BE49-F238E27FC236}">
                <a16:creationId xmlns:a16="http://schemas.microsoft.com/office/drawing/2014/main" id="{6387A192-C81A-E712-512D-36BD2A895878}"/>
              </a:ext>
            </a:extLst>
          </p:cNvPr>
          <p:cNvSpPr txBox="1"/>
          <p:nvPr/>
        </p:nvSpPr>
        <p:spPr>
          <a:xfrm>
            <a:off x="323066" y="2729642"/>
            <a:ext cx="8477250" cy="52318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dirty="0">
                <a:latin typeface="Avenir Next LT Pro" panose="020B0504020202020204" pitchFamily="34" charset="0"/>
                <a:ea typeface="Avenir"/>
                <a:cs typeface="Avenir"/>
                <a:sym typeface="Avenir"/>
              </a:rPr>
              <a:t>By introducing some slack variables that allow us to ‘ignore’ the constraint we are solving with we obtain what’s called a soft-SVM</a:t>
            </a:r>
            <a:endParaRPr lang="en-GB" b="0" i="0" u="none" strike="noStrike" cap="none" dirty="0">
              <a:solidFill>
                <a:srgbClr val="000000"/>
              </a:solidFill>
              <a:latin typeface="Avenir Next LT Pro" panose="020B0504020202020204" pitchFamily="34" charset="0"/>
              <a:ea typeface="Avenir"/>
              <a:cs typeface="Avenir"/>
              <a:sym typeface="Avenir"/>
            </a:endParaRPr>
          </a:p>
        </p:txBody>
      </p:sp>
      <p:pic>
        <p:nvPicPr>
          <p:cNvPr id="8" name="Immagine 7">
            <a:extLst>
              <a:ext uri="{FF2B5EF4-FFF2-40B4-BE49-F238E27FC236}">
                <a16:creationId xmlns:a16="http://schemas.microsoft.com/office/drawing/2014/main" id="{40FC7E8F-2EB7-3418-054D-6C8D25481202}"/>
              </a:ext>
            </a:extLst>
          </p:cNvPr>
          <p:cNvPicPr>
            <a:picLocks noChangeAspect="1"/>
          </p:cNvPicPr>
          <p:nvPr/>
        </p:nvPicPr>
        <p:blipFill>
          <a:blip r:embed="rId5"/>
          <a:stretch>
            <a:fillRect/>
          </a:stretch>
        </p:blipFill>
        <p:spPr>
          <a:xfrm>
            <a:off x="1352550" y="3404088"/>
            <a:ext cx="6438900" cy="1085304"/>
          </a:xfrm>
          <a:prstGeom prst="rect">
            <a:avLst/>
          </a:prstGeom>
        </p:spPr>
      </p:pic>
    </p:spTree>
    <p:extLst>
      <p:ext uri="{BB962C8B-B14F-4D97-AF65-F5344CB8AC3E}">
        <p14:creationId xmlns:p14="http://schemas.microsoft.com/office/powerpoint/2010/main" val="3715474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Model Training – Support Vector Machine Regression</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23</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sp>
        <p:nvSpPr>
          <p:cNvPr id="5" name="Google Shape;76;p15">
            <a:extLst>
              <a:ext uri="{FF2B5EF4-FFF2-40B4-BE49-F238E27FC236}">
                <a16:creationId xmlns:a16="http://schemas.microsoft.com/office/drawing/2014/main" id="{D8F3A795-2B44-6673-72DD-E0849EFA5C1D}"/>
              </a:ext>
            </a:extLst>
          </p:cNvPr>
          <p:cNvSpPr txBox="1"/>
          <p:nvPr/>
        </p:nvSpPr>
        <p:spPr>
          <a:xfrm>
            <a:off x="4190999" y="1359276"/>
            <a:ext cx="3997325" cy="138495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dirty="0">
                <a:latin typeface="Avenir Next LT Pro" panose="020B0504020202020204" pitchFamily="34" charset="0"/>
                <a:ea typeface="Avenir"/>
                <a:cs typeface="Avenir"/>
                <a:sym typeface="Avenir"/>
              </a:rPr>
              <a:t>Support vector machines were first introduced as a mean to solve a classification task, but algorithms such as </a:t>
            </a:r>
            <a:r>
              <a:rPr lang="en-US" i="1" dirty="0">
                <a:latin typeface="Avenir Next LT Pro" panose="020B0504020202020204" pitchFamily="34" charset="0"/>
                <a:ea typeface="Avenir"/>
                <a:cs typeface="Avenir"/>
                <a:sym typeface="Avenir"/>
              </a:rPr>
              <a:t>epsilon support vector machines</a:t>
            </a:r>
            <a:r>
              <a:rPr lang="en-US" dirty="0">
                <a:latin typeface="Avenir Next LT Pro" panose="020B0504020202020204" pitchFamily="34" charset="0"/>
                <a:ea typeface="Avenir"/>
                <a:cs typeface="Avenir"/>
                <a:sym typeface="Avenir"/>
              </a:rPr>
              <a:t> allow us to perform regression using SVMs as well, with the advantage of generating a model that is much closer to reality.</a:t>
            </a:r>
            <a:endParaRPr lang="en-GB" b="0" i="0" u="none" strike="noStrike" cap="none" dirty="0">
              <a:solidFill>
                <a:srgbClr val="000000"/>
              </a:solidFill>
              <a:latin typeface="Avenir Next LT Pro" panose="020B0504020202020204" pitchFamily="34" charset="0"/>
              <a:ea typeface="Avenir"/>
              <a:cs typeface="Avenir"/>
              <a:sym typeface="Avenir"/>
            </a:endParaRPr>
          </a:p>
        </p:txBody>
      </p:sp>
      <p:pic>
        <p:nvPicPr>
          <p:cNvPr id="3" name="Immagine 2">
            <a:extLst>
              <a:ext uri="{FF2B5EF4-FFF2-40B4-BE49-F238E27FC236}">
                <a16:creationId xmlns:a16="http://schemas.microsoft.com/office/drawing/2014/main" id="{5A775CC5-940D-C0C2-DE08-724BE60AEA72}"/>
              </a:ext>
            </a:extLst>
          </p:cNvPr>
          <p:cNvPicPr>
            <a:picLocks noChangeAspect="1"/>
          </p:cNvPicPr>
          <p:nvPr/>
        </p:nvPicPr>
        <p:blipFill>
          <a:blip r:embed="rId4"/>
          <a:stretch>
            <a:fillRect/>
          </a:stretch>
        </p:blipFill>
        <p:spPr>
          <a:xfrm>
            <a:off x="881023" y="1251534"/>
            <a:ext cx="2818332" cy="1600438"/>
          </a:xfrm>
          <a:prstGeom prst="rect">
            <a:avLst/>
          </a:prstGeom>
        </p:spPr>
      </p:pic>
      <p:pic>
        <p:nvPicPr>
          <p:cNvPr id="7" name="Immagine 6">
            <a:extLst>
              <a:ext uri="{FF2B5EF4-FFF2-40B4-BE49-F238E27FC236}">
                <a16:creationId xmlns:a16="http://schemas.microsoft.com/office/drawing/2014/main" id="{43827F0D-DC02-40BA-AEED-980315CDB9C1}"/>
              </a:ext>
            </a:extLst>
          </p:cNvPr>
          <p:cNvPicPr>
            <a:picLocks noChangeAspect="1"/>
          </p:cNvPicPr>
          <p:nvPr/>
        </p:nvPicPr>
        <p:blipFill>
          <a:blip r:embed="rId5"/>
          <a:stretch>
            <a:fillRect/>
          </a:stretch>
        </p:blipFill>
        <p:spPr>
          <a:xfrm>
            <a:off x="819150" y="3402394"/>
            <a:ext cx="7505700" cy="623130"/>
          </a:xfrm>
          <a:prstGeom prst="rect">
            <a:avLst/>
          </a:prstGeom>
        </p:spPr>
      </p:pic>
    </p:spTree>
    <p:extLst>
      <p:ext uri="{BB962C8B-B14F-4D97-AF65-F5344CB8AC3E}">
        <p14:creationId xmlns:p14="http://schemas.microsoft.com/office/powerpoint/2010/main" val="2125186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Model Training – Kernel Trick</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24</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sp>
        <p:nvSpPr>
          <p:cNvPr id="5" name="Google Shape;76;p15">
            <a:extLst>
              <a:ext uri="{FF2B5EF4-FFF2-40B4-BE49-F238E27FC236}">
                <a16:creationId xmlns:a16="http://schemas.microsoft.com/office/drawing/2014/main" id="{D8F3A795-2B44-6673-72DD-E0849EFA5C1D}"/>
              </a:ext>
            </a:extLst>
          </p:cNvPr>
          <p:cNvSpPr txBox="1"/>
          <p:nvPr/>
        </p:nvSpPr>
        <p:spPr>
          <a:xfrm>
            <a:off x="497357" y="1232942"/>
            <a:ext cx="3997325" cy="2677616"/>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dirty="0">
                <a:latin typeface="Avenir Next LT Pro" panose="020B0504020202020204" pitchFamily="34" charset="0"/>
                <a:ea typeface="Avenir"/>
                <a:cs typeface="Avenir"/>
                <a:sym typeface="Avenir"/>
              </a:rPr>
              <a:t>The Kernel Trick is an important tool available when training a support vector machine: sometimes, data can be more easily separable if ’seen’ from a higher dimension then the one we found it in.</a:t>
            </a:r>
          </a:p>
          <a:p>
            <a:pPr marL="0" marR="0" lvl="0" indent="0" rtl="0">
              <a:lnSpc>
                <a:spcPct val="100000"/>
              </a:lnSpc>
              <a:spcBef>
                <a:spcPts val="0"/>
              </a:spcBef>
              <a:spcAft>
                <a:spcPts val="0"/>
              </a:spcAft>
              <a:buNone/>
            </a:pPr>
            <a:endParaRPr lang="en-US" b="0" i="0" u="none" strike="noStrike" cap="none" dirty="0">
              <a:solidFill>
                <a:srgbClr val="000000"/>
              </a:solidFill>
              <a:latin typeface="Avenir Next LT Pro" panose="020B0504020202020204" pitchFamily="34" charset="0"/>
              <a:ea typeface="Avenir"/>
              <a:cs typeface="Avenir"/>
              <a:sym typeface="Avenir"/>
            </a:endParaRPr>
          </a:p>
          <a:p>
            <a:pPr marL="0" marR="0" lvl="0" indent="0" rtl="0">
              <a:lnSpc>
                <a:spcPct val="100000"/>
              </a:lnSpc>
              <a:spcBef>
                <a:spcPts val="0"/>
              </a:spcBef>
              <a:spcAft>
                <a:spcPts val="0"/>
              </a:spcAft>
              <a:buNone/>
            </a:pPr>
            <a:r>
              <a:rPr lang="en-US" b="0" i="0" u="none" strike="noStrike" cap="none" dirty="0">
                <a:solidFill>
                  <a:srgbClr val="000000"/>
                </a:solidFill>
                <a:latin typeface="Avenir Next LT Pro" panose="020B0504020202020204" pitchFamily="34" charset="0"/>
                <a:ea typeface="Avenir"/>
                <a:cs typeface="Avenir"/>
                <a:sym typeface="Avenir"/>
              </a:rPr>
              <a:t>By deciding a kernel function to apply to our data points and by applying it to our data points we manage to operate in a higher dimensional space without having to compute the coordinates in the new space, making the complexity go O(n) rather than O(n^2).</a:t>
            </a:r>
            <a:endParaRPr lang="en-GB" b="0" i="0" u="none" strike="noStrike" cap="none" dirty="0">
              <a:solidFill>
                <a:srgbClr val="000000"/>
              </a:solidFill>
              <a:latin typeface="Avenir Next LT Pro" panose="020B0504020202020204" pitchFamily="34" charset="0"/>
              <a:ea typeface="Avenir"/>
              <a:cs typeface="Avenir"/>
              <a:sym typeface="Avenir"/>
            </a:endParaRPr>
          </a:p>
        </p:txBody>
      </p:sp>
      <p:pic>
        <p:nvPicPr>
          <p:cNvPr id="4" name="Immagine 3">
            <a:extLst>
              <a:ext uri="{FF2B5EF4-FFF2-40B4-BE49-F238E27FC236}">
                <a16:creationId xmlns:a16="http://schemas.microsoft.com/office/drawing/2014/main" id="{6910D005-0402-2490-1958-B3309248284F}"/>
              </a:ext>
            </a:extLst>
          </p:cNvPr>
          <p:cNvPicPr>
            <a:picLocks noChangeAspect="1"/>
          </p:cNvPicPr>
          <p:nvPr/>
        </p:nvPicPr>
        <p:blipFill>
          <a:blip r:embed="rId4"/>
          <a:stretch>
            <a:fillRect/>
          </a:stretch>
        </p:blipFill>
        <p:spPr>
          <a:xfrm>
            <a:off x="5005458" y="1951227"/>
            <a:ext cx="3275663" cy="1344920"/>
          </a:xfrm>
          <a:prstGeom prst="rect">
            <a:avLst/>
          </a:prstGeom>
        </p:spPr>
      </p:pic>
      <p:pic>
        <p:nvPicPr>
          <p:cNvPr id="8" name="Immagine 7">
            <a:extLst>
              <a:ext uri="{FF2B5EF4-FFF2-40B4-BE49-F238E27FC236}">
                <a16:creationId xmlns:a16="http://schemas.microsoft.com/office/drawing/2014/main" id="{30712269-CC95-8CF4-BFE8-9A22BF009566}"/>
              </a:ext>
            </a:extLst>
          </p:cNvPr>
          <p:cNvPicPr>
            <a:picLocks noChangeAspect="1"/>
          </p:cNvPicPr>
          <p:nvPr/>
        </p:nvPicPr>
        <p:blipFill>
          <a:blip r:embed="rId5"/>
          <a:stretch>
            <a:fillRect/>
          </a:stretch>
        </p:blipFill>
        <p:spPr>
          <a:xfrm>
            <a:off x="5720806" y="1421040"/>
            <a:ext cx="1844966" cy="379103"/>
          </a:xfrm>
          <a:prstGeom prst="rect">
            <a:avLst/>
          </a:prstGeom>
        </p:spPr>
      </p:pic>
      <p:pic>
        <p:nvPicPr>
          <p:cNvPr id="10" name="Immagine 9">
            <a:extLst>
              <a:ext uri="{FF2B5EF4-FFF2-40B4-BE49-F238E27FC236}">
                <a16:creationId xmlns:a16="http://schemas.microsoft.com/office/drawing/2014/main" id="{F4BCE93C-C31C-96E0-2560-929AF4BFC5D5}"/>
              </a:ext>
            </a:extLst>
          </p:cNvPr>
          <p:cNvPicPr>
            <a:picLocks noChangeAspect="1"/>
          </p:cNvPicPr>
          <p:nvPr/>
        </p:nvPicPr>
        <p:blipFill>
          <a:blip r:embed="rId6"/>
          <a:stretch>
            <a:fillRect/>
          </a:stretch>
        </p:blipFill>
        <p:spPr>
          <a:xfrm>
            <a:off x="5720807" y="3479112"/>
            <a:ext cx="1844966" cy="463066"/>
          </a:xfrm>
          <a:prstGeom prst="rect">
            <a:avLst/>
          </a:prstGeom>
        </p:spPr>
      </p:pic>
    </p:spTree>
    <p:extLst>
      <p:ext uri="{BB962C8B-B14F-4D97-AF65-F5344CB8AC3E}">
        <p14:creationId xmlns:p14="http://schemas.microsoft.com/office/powerpoint/2010/main" val="2725177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77834" y="2857287"/>
            <a:ext cx="7866066" cy="144324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7200" b="1" dirty="0">
                <a:latin typeface="Avenir Next LT Pro" panose="020B0504020202020204" pitchFamily="34" charset="0"/>
                <a:sym typeface="Avenir"/>
              </a:rPr>
              <a:t>Results</a:t>
            </a:r>
            <a:endParaRPr lang="en-GB" dirty="0">
              <a:latin typeface="Avenir Next LT Pro" panose="020B0504020202020204" pitchFamily="34" charset="0"/>
            </a:endParaRPr>
          </a:p>
        </p:txBody>
      </p:sp>
      <p:sp>
        <p:nvSpPr>
          <p:cNvPr id="64" name="Google Shape;64;p14"/>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a:ea typeface="Avenir"/>
                <a:cs typeface="Avenir"/>
                <a:sym typeface="Avenir"/>
              </a:rPr>
              <a:t>25</a:t>
            </a:fld>
            <a:endParaRPr lang="en-GB" dirty="0">
              <a:latin typeface="Avenir"/>
              <a:ea typeface="Avenir"/>
              <a:cs typeface="Avenir"/>
              <a:sym typeface="Avenir"/>
            </a:endParaRPr>
          </a:p>
        </p:txBody>
      </p:sp>
      <p:pic>
        <p:nvPicPr>
          <p:cNvPr id="66" name="Google Shape;66;p14" descr="Immagine che contiene testo, ceramica, porcellana&#10;&#10;Descrizione generata automaticamente"/>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Tree>
    <p:extLst>
      <p:ext uri="{BB962C8B-B14F-4D97-AF65-F5344CB8AC3E}">
        <p14:creationId xmlns:p14="http://schemas.microsoft.com/office/powerpoint/2010/main" val="1184108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Results – Classification Metrics</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26</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pic>
        <p:nvPicPr>
          <p:cNvPr id="3" name="Immagine 2">
            <a:extLst>
              <a:ext uri="{FF2B5EF4-FFF2-40B4-BE49-F238E27FC236}">
                <a16:creationId xmlns:a16="http://schemas.microsoft.com/office/drawing/2014/main" id="{2DBC6C55-0F0A-D8B9-8B02-BC5F3738DD52}"/>
              </a:ext>
            </a:extLst>
          </p:cNvPr>
          <p:cNvPicPr>
            <a:picLocks noChangeAspect="1"/>
          </p:cNvPicPr>
          <p:nvPr/>
        </p:nvPicPr>
        <p:blipFill rotWithShape="1">
          <a:blip r:embed="rId4"/>
          <a:srcRect b="52433"/>
          <a:stretch/>
        </p:blipFill>
        <p:spPr>
          <a:xfrm>
            <a:off x="268568" y="1149695"/>
            <a:ext cx="4112932" cy="831505"/>
          </a:xfrm>
          <a:prstGeom prst="rect">
            <a:avLst/>
          </a:prstGeom>
        </p:spPr>
      </p:pic>
      <mc:AlternateContent xmlns:mc="http://schemas.openxmlformats.org/markup-compatibility/2006">
        <mc:Choice xmlns:a14="http://schemas.microsoft.com/office/drawing/2010/main" Requires="a14">
          <p:sp>
            <p:nvSpPr>
              <p:cNvPr id="6" name="CasellaDiTesto 5">
                <a:extLst>
                  <a:ext uri="{FF2B5EF4-FFF2-40B4-BE49-F238E27FC236}">
                    <a16:creationId xmlns:a16="http://schemas.microsoft.com/office/drawing/2014/main" id="{D17C9702-9A99-9433-7516-45AAA8973D03}"/>
                  </a:ext>
                </a:extLst>
              </p:cNvPr>
              <p:cNvSpPr txBox="1"/>
              <p:nvPr/>
            </p:nvSpPr>
            <p:spPr>
              <a:xfrm>
                <a:off x="1450692" y="3789967"/>
                <a:ext cx="1748684" cy="40767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𝑎𝑐𝑐𝑢𝑟𝑎𝑐𝑦</m:t>
                      </m:r>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m:t>
                          </m:r>
                          <m:r>
                            <a:rPr lang="it-IT" b="0" i="1" smtClean="0">
                              <a:latin typeface="Cambria Math" panose="02040503050406030204" pitchFamily="18" charset="0"/>
                            </a:rPr>
                            <m:t>𝑐𝑜𝑟𝑟𝑒𝑐𝑡</m:t>
                          </m:r>
                        </m:num>
                        <m:den>
                          <m:r>
                            <a:rPr lang="it-IT" b="0" i="1" smtClean="0">
                              <a:latin typeface="Cambria Math" panose="02040503050406030204" pitchFamily="18" charset="0"/>
                            </a:rPr>
                            <m:t>𝑁</m:t>
                          </m:r>
                        </m:den>
                      </m:f>
                    </m:oMath>
                  </m:oMathPara>
                </a14:m>
                <a:endParaRPr lang="en-GB" dirty="0"/>
              </a:p>
            </p:txBody>
          </p:sp>
        </mc:Choice>
        <mc:Fallback>
          <p:sp>
            <p:nvSpPr>
              <p:cNvPr id="6" name="CasellaDiTesto 5">
                <a:extLst>
                  <a:ext uri="{FF2B5EF4-FFF2-40B4-BE49-F238E27FC236}">
                    <a16:creationId xmlns:a16="http://schemas.microsoft.com/office/drawing/2014/main" id="{D17C9702-9A99-9433-7516-45AAA8973D03}"/>
                  </a:ext>
                </a:extLst>
              </p:cNvPr>
              <p:cNvSpPr txBox="1">
                <a:spLocks noRot="1" noChangeAspect="1" noMove="1" noResize="1" noEditPoints="1" noAdjustHandles="1" noChangeArrowheads="1" noChangeShapeType="1" noTextEdit="1"/>
              </p:cNvSpPr>
              <p:nvPr/>
            </p:nvSpPr>
            <p:spPr>
              <a:xfrm>
                <a:off x="1450692" y="3789967"/>
                <a:ext cx="1748684" cy="407676"/>
              </a:xfrm>
              <a:prstGeom prst="rect">
                <a:avLst/>
              </a:prstGeom>
              <a:blipFill>
                <a:blip r:embed="rId5"/>
                <a:stretch>
                  <a:fillRect l="-2091" t="-2985" r="-697" b="-13433"/>
                </a:stretch>
              </a:blipFill>
            </p:spPr>
            <p:txBody>
              <a:bodyPr/>
              <a:lstStyle/>
              <a:p>
                <a:r>
                  <a:rPr lang="en-GB">
                    <a:noFill/>
                  </a:rPr>
                  <a:t> </a:t>
                </a:r>
              </a:p>
            </p:txBody>
          </p:sp>
        </mc:Fallback>
      </mc:AlternateContent>
      <p:sp>
        <p:nvSpPr>
          <p:cNvPr id="12" name="Google Shape;76;p15">
            <a:extLst>
              <a:ext uri="{FF2B5EF4-FFF2-40B4-BE49-F238E27FC236}">
                <a16:creationId xmlns:a16="http://schemas.microsoft.com/office/drawing/2014/main" id="{529F4529-DB30-7536-0D7D-E249500DA4BC}"/>
              </a:ext>
            </a:extLst>
          </p:cNvPr>
          <p:cNvSpPr txBox="1"/>
          <p:nvPr/>
        </p:nvSpPr>
        <p:spPr>
          <a:xfrm>
            <a:off x="4603750" y="1063149"/>
            <a:ext cx="3933324" cy="3323946"/>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dirty="0">
                <a:latin typeface="Avenir Next LT Pro" panose="020B0504020202020204" pitchFamily="34" charset="0"/>
                <a:ea typeface="Avenir"/>
                <a:cs typeface="Avenir"/>
                <a:sym typeface="Avenir"/>
              </a:rPr>
              <a:t>The </a:t>
            </a:r>
            <a:r>
              <a:rPr lang="en-US" b="1" dirty="0">
                <a:latin typeface="Avenir Next LT Pro" panose="020B0504020202020204" pitchFamily="34" charset="0"/>
                <a:ea typeface="Avenir"/>
                <a:cs typeface="Avenir"/>
                <a:sym typeface="Avenir"/>
              </a:rPr>
              <a:t>confusion matrix </a:t>
            </a:r>
            <a:r>
              <a:rPr lang="en-US" dirty="0">
                <a:latin typeface="Avenir Next LT Pro" panose="020B0504020202020204" pitchFamily="34" charset="0"/>
                <a:ea typeface="Avenir"/>
                <a:cs typeface="Avenir"/>
                <a:sym typeface="Avenir"/>
              </a:rPr>
              <a:t>of a set of predictions is a special type of contingency matrix with two dimensions and identical set of classes in both dimensions.</a:t>
            </a:r>
          </a:p>
          <a:p>
            <a:pPr marL="0" marR="0" lvl="0" indent="0" rtl="0">
              <a:lnSpc>
                <a:spcPct val="100000"/>
              </a:lnSpc>
              <a:spcBef>
                <a:spcPts val="0"/>
              </a:spcBef>
              <a:spcAft>
                <a:spcPts val="0"/>
              </a:spcAft>
              <a:buNone/>
            </a:pPr>
            <a:endParaRPr lang="en-US" dirty="0">
              <a:latin typeface="Avenir Next LT Pro" panose="020B0504020202020204" pitchFamily="34" charset="0"/>
              <a:ea typeface="Avenir"/>
              <a:cs typeface="Avenir"/>
              <a:sym typeface="Avenir"/>
            </a:endParaRPr>
          </a:p>
          <a:p>
            <a:r>
              <a:rPr lang="en-US" b="1" dirty="0">
                <a:latin typeface="Avenir Next LT Pro" panose="020B0504020202020204" pitchFamily="34" charset="0"/>
                <a:ea typeface="Avenir"/>
                <a:cs typeface="Avenir"/>
                <a:sym typeface="Avenir"/>
              </a:rPr>
              <a:t>Sensitivity</a:t>
            </a:r>
            <a:r>
              <a:rPr lang="en-US" dirty="0">
                <a:latin typeface="Avenir Next LT Pro" panose="020B0504020202020204" pitchFamily="34" charset="0"/>
                <a:ea typeface="Avenir"/>
                <a:cs typeface="Avenir"/>
                <a:sym typeface="Avenir"/>
              </a:rPr>
              <a:t> is the rate of correct positives among all positives</a:t>
            </a:r>
          </a:p>
          <a:p>
            <a:pPr marL="0" marR="0" lvl="0" indent="0" rtl="0">
              <a:lnSpc>
                <a:spcPct val="100000"/>
              </a:lnSpc>
              <a:spcBef>
                <a:spcPts val="0"/>
              </a:spcBef>
              <a:spcAft>
                <a:spcPts val="0"/>
              </a:spcAft>
              <a:buNone/>
            </a:pPr>
            <a:endParaRPr lang="en-US" dirty="0">
              <a:latin typeface="Avenir Next LT Pro" panose="020B0504020202020204" pitchFamily="34" charset="0"/>
              <a:ea typeface="Avenir"/>
              <a:cs typeface="Avenir"/>
              <a:sym typeface="Avenir"/>
            </a:endParaRPr>
          </a:p>
          <a:p>
            <a:pPr marL="0" marR="0" lvl="0" indent="0" rtl="0">
              <a:lnSpc>
                <a:spcPct val="100000"/>
              </a:lnSpc>
              <a:spcBef>
                <a:spcPts val="0"/>
              </a:spcBef>
              <a:spcAft>
                <a:spcPts val="0"/>
              </a:spcAft>
              <a:buNone/>
            </a:pPr>
            <a:r>
              <a:rPr lang="en-US" b="1" dirty="0">
                <a:latin typeface="Avenir Next LT Pro" panose="020B0504020202020204" pitchFamily="34" charset="0"/>
                <a:ea typeface="Avenir"/>
                <a:cs typeface="Avenir"/>
                <a:sym typeface="Avenir"/>
              </a:rPr>
              <a:t>Specificity</a:t>
            </a:r>
            <a:r>
              <a:rPr lang="en-US" dirty="0">
                <a:latin typeface="Avenir Next LT Pro" panose="020B0504020202020204" pitchFamily="34" charset="0"/>
                <a:ea typeface="Avenir"/>
                <a:cs typeface="Avenir"/>
                <a:sym typeface="Avenir"/>
              </a:rPr>
              <a:t> is the rate of correct negatives among all negatives.</a:t>
            </a:r>
          </a:p>
          <a:p>
            <a:pPr marL="0" marR="0" lvl="0" indent="0" rtl="0">
              <a:lnSpc>
                <a:spcPct val="100000"/>
              </a:lnSpc>
              <a:spcBef>
                <a:spcPts val="0"/>
              </a:spcBef>
              <a:spcAft>
                <a:spcPts val="0"/>
              </a:spcAft>
              <a:buNone/>
            </a:pPr>
            <a:endParaRPr lang="en-US" dirty="0">
              <a:latin typeface="Avenir Next LT Pro" panose="020B0504020202020204" pitchFamily="34" charset="0"/>
              <a:ea typeface="Avenir"/>
              <a:cs typeface="Avenir"/>
              <a:sym typeface="Avenir"/>
            </a:endParaRPr>
          </a:p>
          <a:p>
            <a:pPr marL="0" marR="0" lvl="0" indent="0" rtl="0">
              <a:lnSpc>
                <a:spcPct val="100000"/>
              </a:lnSpc>
              <a:spcBef>
                <a:spcPts val="0"/>
              </a:spcBef>
              <a:spcAft>
                <a:spcPts val="0"/>
              </a:spcAft>
              <a:buNone/>
            </a:pPr>
            <a:endParaRPr lang="en-US" dirty="0">
              <a:latin typeface="Avenir Next LT Pro" panose="020B0504020202020204" pitchFamily="34" charset="0"/>
              <a:ea typeface="Avenir"/>
              <a:cs typeface="Avenir"/>
              <a:sym typeface="Avenir"/>
            </a:endParaRPr>
          </a:p>
          <a:p>
            <a:r>
              <a:rPr lang="en-US" dirty="0">
                <a:latin typeface="Avenir Next LT Pro" panose="020B0504020202020204" pitchFamily="34" charset="0"/>
                <a:ea typeface="Avenir"/>
                <a:cs typeface="Avenir"/>
                <a:sym typeface="Avenir"/>
              </a:rPr>
              <a:t>The </a:t>
            </a:r>
            <a:r>
              <a:rPr lang="en-US" b="1" dirty="0">
                <a:latin typeface="Avenir Next LT Pro" panose="020B0504020202020204" pitchFamily="34" charset="0"/>
                <a:ea typeface="Avenir"/>
                <a:cs typeface="Avenir"/>
                <a:sym typeface="Avenir"/>
              </a:rPr>
              <a:t>accuracy</a:t>
            </a:r>
            <a:r>
              <a:rPr lang="en-US" dirty="0">
                <a:latin typeface="Avenir Next LT Pro" panose="020B0504020202020204" pitchFamily="34" charset="0"/>
                <a:ea typeface="Avenir"/>
                <a:cs typeface="Avenir"/>
                <a:sym typeface="Avenir"/>
              </a:rPr>
              <a:t> of a model is a computed as the number of correct classifications given the training set size</a:t>
            </a:r>
          </a:p>
        </p:txBody>
      </p:sp>
      <p:pic>
        <p:nvPicPr>
          <p:cNvPr id="17" name="Immagine 16">
            <a:extLst>
              <a:ext uri="{FF2B5EF4-FFF2-40B4-BE49-F238E27FC236}">
                <a16:creationId xmlns:a16="http://schemas.microsoft.com/office/drawing/2014/main" id="{0D5A1CF3-2850-34AB-5B43-CDE42E519465}"/>
              </a:ext>
            </a:extLst>
          </p:cNvPr>
          <p:cNvPicPr>
            <a:picLocks noChangeAspect="1"/>
          </p:cNvPicPr>
          <p:nvPr/>
        </p:nvPicPr>
        <p:blipFill rotWithShape="1">
          <a:blip r:embed="rId4"/>
          <a:srcRect l="21878" t="53016" r="21461" b="22283"/>
          <a:stretch/>
        </p:blipFill>
        <p:spPr>
          <a:xfrm>
            <a:off x="1159809" y="2869802"/>
            <a:ext cx="2330450" cy="431800"/>
          </a:xfrm>
          <a:prstGeom prst="rect">
            <a:avLst/>
          </a:prstGeom>
        </p:spPr>
      </p:pic>
      <p:pic>
        <p:nvPicPr>
          <p:cNvPr id="18" name="Immagine 17">
            <a:extLst>
              <a:ext uri="{FF2B5EF4-FFF2-40B4-BE49-F238E27FC236}">
                <a16:creationId xmlns:a16="http://schemas.microsoft.com/office/drawing/2014/main" id="{A61CFB8A-8A84-F95D-2EFD-1EC97FD21A56}"/>
              </a:ext>
            </a:extLst>
          </p:cNvPr>
          <p:cNvPicPr>
            <a:picLocks noChangeAspect="1"/>
          </p:cNvPicPr>
          <p:nvPr/>
        </p:nvPicPr>
        <p:blipFill rotWithShape="1">
          <a:blip r:embed="rId4"/>
          <a:srcRect l="19562" t="80659" r="20534"/>
          <a:stretch/>
        </p:blipFill>
        <p:spPr>
          <a:xfrm>
            <a:off x="1093134" y="2256451"/>
            <a:ext cx="2463800" cy="338100"/>
          </a:xfrm>
          <a:prstGeom prst="rect">
            <a:avLst/>
          </a:prstGeom>
        </p:spPr>
      </p:pic>
    </p:spTree>
    <p:extLst>
      <p:ext uri="{BB962C8B-B14F-4D97-AF65-F5344CB8AC3E}">
        <p14:creationId xmlns:p14="http://schemas.microsoft.com/office/powerpoint/2010/main" val="1727801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Results – Classification</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27</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pic>
        <p:nvPicPr>
          <p:cNvPr id="3" name="Immagine 2">
            <a:extLst>
              <a:ext uri="{FF2B5EF4-FFF2-40B4-BE49-F238E27FC236}">
                <a16:creationId xmlns:a16="http://schemas.microsoft.com/office/drawing/2014/main" id="{2118C54E-50DE-128C-BB9B-6FF5E0D5A7B4}"/>
              </a:ext>
            </a:extLst>
          </p:cNvPr>
          <p:cNvPicPr>
            <a:picLocks noChangeAspect="1"/>
          </p:cNvPicPr>
          <p:nvPr/>
        </p:nvPicPr>
        <p:blipFill>
          <a:blip r:embed="rId4"/>
          <a:stretch>
            <a:fillRect/>
          </a:stretch>
        </p:blipFill>
        <p:spPr>
          <a:xfrm>
            <a:off x="2250428" y="825500"/>
            <a:ext cx="4643144" cy="3492500"/>
          </a:xfrm>
          <a:prstGeom prst="rect">
            <a:avLst/>
          </a:prstGeom>
        </p:spPr>
      </p:pic>
    </p:spTree>
    <p:extLst>
      <p:ext uri="{BB962C8B-B14F-4D97-AF65-F5344CB8AC3E}">
        <p14:creationId xmlns:p14="http://schemas.microsoft.com/office/powerpoint/2010/main" val="2707947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Results – Regression Metrics</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28</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sp>
        <p:nvSpPr>
          <p:cNvPr id="12" name="Google Shape;76;p15">
            <a:extLst>
              <a:ext uri="{FF2B5EF4-FFF2-40B4-BE49-F238E27FC236}">
                <a16:creationId xmlns:a16="http://schemas.microsoft.com/office/drawing/2014/main" id="{529F4529-DB30-7536-0D7D-E249500DA4BC}"/>
              </a:ext>
            </a:extLst>
          </p:cNvPr>
          <p:cNvSpPr txBox="1"/>
          <p:nvPr/>
        </p:nvSpPr>
        <p:spPr>
          <a:xfrm>
            <a:off x="2917897" y="881532"/>
            <a:ext cx="5730802"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dirty="0">
                <a:latin typeface="Avenir Next LT Pro" panose="020B0504020202020204" pitchFamily="34" charset="0"/>
                <a:ea typeface="Avenir"/>
                <a:cs typeface="Avenir"/>
                <a:sym typeface="Avenir"/>
              </a:rPr>
              <a:t>The </a:t>
            </a:r>
            <a:r>
              <a:rPr lang="en-US" b="1" dirty="0">
                <a:latin typeface="Avenir Next LT Pro" panose="020B0504020202020204" pitchFamily="34" charset="0"/>
                <a:ea typeface="Avenir"/>
                <a:cs typeface="Avenir"/>
                <a:sym typeface="Avenir"/>
              </a:rPr>
              <a:t>Mean Squared Error </a:t>
            </a:r>
            <a:r>
              <a:rPr lang="en-US" dirty="0">
                <a:latin typeface="Avenir Next LT Pro" panose="020B0504020202020204" pitchFamily="34" charset="0"/>
                <a:ea typeface="Avenir"/>
                <a:cs typeface="Avenir"/>
                <a:sym typeface="Avenir"/>
              </a:rPr>
              <a:t>measure the average of the squares of the errors and is one of the most used metrics, as it is an estimator of the true average loss on the actual population distribution. </a:t>
            </a:r>
          </a:p>
          <a:p>
            <a:pPr marL="0" marR="0" lvl="0" indent="0" rtl="0">
              <a:lnSpc>
                <a:spcPct val="100000"/>
              </a:lnSpc>
              <a:spcBef>
                <a:spcPts val="0"/>
              </a:spcBef>
              <a:spcAft>
                <a:spcPts val="0"/>
              </a:spcAft>
              <a:buNone/>
            </a:pPr>
            <a:r>
              <a:rPr lang="en-US" dirty="0">
                <a:latin typeface="Avenir Next LT Pro" panose="020B0504020202020204" pitchFamily="34" charset="0"/>
                <a:ea typeface="Avenir"/>
                <a:cs typeface="Avenir"/>
                <a:sym typeface="Avenir"/>
              </a:rPr>
              <a:t>The lower the average error, the lower the MSE.</a:t>
            </a:r>
          </a:p>
        </p:txBody>
      </p:sp>
      <p:pic>
        <p:nvPicPr>
          <p:cNvPr id="4" name="Immagine 3">
            <a:extLst>
              <a:ext uri="{FF2B5EF4-FFF2-40B4-BE49-F238E27FC236}">
                <a16:creationId xmlns:a16="http://schemas.microsoft.com/office/drawing/2014/main" id="{AC63FBFD-AFAA-7996-31B8-9A9BAAB47C30}"/>
              </a:ext>
            </a:extLst>
          </p:cNvPr>
          <p:cNvPicPr>
            <a:picLocks noChangeAspect="1"/>
          </p:cNvPicPr>
          <p:nvPr/>
        </p:nvPicPr>
        <p:blipFill>
          <a:blip r:embed="rId4"/>
          <a:stretch>
            <a:fillRect/>
          </a:stretch>
        </p:blipFill>
        <p:spPr>
          <a:xfrm>
            <a:off x="606926" y="995990"/>
            <a:ext cx="2045034" cy="725152"/>
          </a:xfrm>
          <a:prstGeom prst="rect">
            <a:avLst/>
          </a:prstGeom>
        </p:spPr>
      </p:pic>
      <p:pic>
        <p:nvPicPr>
          <p:cNvPr id="7" name="Immagine 6">
            <a:extLst>
              <a:ext uri="{FF2B5EF4-FFF2-40B4-BE49-F238E27FC236}">
                <a16:creationId xmlns:a16="http://schemas.microsoft.com/office/drawing/2014/main" id="{5B27B135-B95B-9779-5751-B1BD42DCD5D1}"/>
              </a:ext>
            </a:extLst>
          </p:cNvPr>
          <p:cNvPicPr>
            <a:picLocks noChangeAspect="1"/>
          </p:cNvPicPr>
          <p:nvPr/>
        </p:nvPicPr>
        <p:blipFill>
          <a:blip r:embed="rId5"/>
          <a:stretch>
            <a:fillRect/>
          </a:stretch>
        </p:blipFill>
        <p:spPr>
          <a:xfrm>
            <a:off x="1820899" y="3254245"/>
            <a:ext cx="5502201" cy="1417790"/>
          </a:xfrm>
          <a:prstGeom prst="rect">
            <a:avLst/>
          </a:prstGeom>
        </p:spPr>
      </p:pic>
      <p:sp>
        <p:nvSpPr>
          <p:cNvPr id="8" name="Google Shape;76;p15">
            <a:extLst>
              <a:ext uri="{FF2B5EF4-FFF2-40B4-BE49-F238E27FC236}">
                <a16:creationId xmlns:a16="http://schemas.microsoft.com/office/drawing/2014/main" id="{27933A46-95E5-6A28-A9B2-9B510FED0DC3}"/>
              </a:ext>
            </a:extLst>
          </p:cNvPr>
          <p:cNvSpPr txBox="1"/>
          <p:nvPr/>
        </p:nvSpPr>
        <p:spPr>
          <a:xfrm>
            <a:off x="403297" y="2124040"/>
            <a:ext cx="8175552"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dirty="0">
                <a:latin typeface="Avenir Next LT Pro" panose="020B0504020202020204" pitchFamily="34" charset="0"/>
                <a:ea typeface="Avenir"/>
                <a:cs typeface="Avenir"/>
                <a:sym typeface="Avenir"/>
              </a:rPr>
              <a:t>Also called the coefficient of determination, </a:t>
            </a:r>
            <a:r>
              <a:rPr lang="en-US" b="1" dirty="0">
                <a:latin typeface="Avenir Next LT Pro" panose="020B0504020202020204" pitchFamily="34" charset="0"/>
                <a:ea typeface="Avenir"/>
                <a:cs typeface="Avenir"/>
                <a:sym typeface="Avenir"/>
              </a:rPr>
              <a:t>R-squared</a:t>
            </a:r>
            <a:r>
              <a:rPr lang="en-US" dirty="0">
                <a:latin typeface="Avenir Next LT Pro" panose="020B0504020202020204" pitchFamily="34" charset="0"/>
                <a:ea typeface="Avenir"/>
                <a:cs typeface="Avenir"/>
                <a:sym typeface="Avenir"/>
              </a:rPr>
              <a:t> is a statistical measure that represents the goodness of fit of a regression model. The closer the value of r-square to 1, the better is the model fitted. </a:t>
            </a:r>
          </a:p>
          <a:p>
            <a:pPr marL="0" marR="0" lvl="0" indent="0" rtl="0">
              <a:lnSpc>
                <a:spcPct val="100000"/>
              </a:lnSpc>
              <a:spcBef>
                <a:spcPts val="0"/>
              </a:spcBef>
              <a:spcAft>
                <a:spcPts val="0"/>
              </a:spcAft>
              <a:buNone/>
            </a:pPr>
            <a:r>
              <a:rPr lang="en-US" dirty="0">
                <a:latin typeface="Avenir Next LT Pro" panose="020B0504020202020204" pitchFamily="34" charset="0"/>
                <a:ea typeface="Avenir"/>
                <a:cs typeface="Avenir"/>
                <a:sym typeface="Avenir"/>
              </a:rPr>
              <a:t>R2 is a comparison between the residual sum of squares with the total sum of squares.</a:t>
            </a:r>
          </a:p>
        </p:txBody>
      </p:sp>
    </p:spTree>
    <p:extLst>
      <p:ext uri="{BB962C8B-B14F-4D97-AF65-F5344CB8AC3E}">
        <p14:creationId xmlns:p14="http://schemas.microsoft.com/office/powerpoint/2010/main" val="307635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Results – Regression</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29</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pic>
        <p:nvPicPr>
          <p:cNvPr id="4" name="Immagine 3">
            <a:extLst>
              <a:ext uri="{FF2B5EF4-FFF2-40B4-BE49-F238E27FC236}">
                <a16:creationId xmlns:a16="http://schemas.microsoft.com/office/drawing/2014/main" id="{E39317A0-F1A8-1BF6-F9F0-4FB1C537CA96}"/>
              </a:ext>
            </a:extLst>
          </p:cNvPr>
          <p:cNvPicPr>
            <a:picLocks noChangeAspect="1"/>
          </p:cNvPicPr>
          <p:nvPr/>
        </p:nvPicPr>
        <p:blipFill>
          <a:blip r:embed="rId4"/>
          <a:stretch>
            <a:fillRect/>
          </a:stretch>
        </p:blipFill>
        <p:spPr>
          <a:xfrm>
            <a:off x="2952285" y="762000"/>
            <a:ext cx="3239430" cy="3619500"/>
          </a:xfrm>
          <a:prstGeom prst="rect">
            <a:avLst/>
          </a:prstGeom>
        </p:spPr>
      </p:pic>
    </p:spTree>
    <p:extLst>
      <p:ext uri="{BB962C8B-B14F-4D97-AF65-F5344CB8AC3E}">
        <p14:creationId xmlns:p14="http://schemas.microsoft.com/office/powerpoint/2010/main" val="1297294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Introduction – Wine Quality Dataset</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3</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pic>
        <p:nvPicPr>
          <p:cNvPr id="3" name="Immagine 2" descr="Immagine che contiene testo&#10;&#10;Descrizione generata automaticamente">
            <a:extLst>
              <a:ext uri="{FF2B5EF4-FFF2-40B4-BE49-F238E27FC236}">
                <a16:creationId xmlns:a16="http://schemas.microsoft.com/office/drawing/2014/main" id="{E8A8C1DB-C054-777A-828C-DBAA4845C974}"/>
              </a:ext>
            </a:extLst>
          </p:cNvPr>
          <p:cNvPicPr>
            <a:picLocks noChangeAspect="1"/>
          </p:cNvPicPr>
          <p:nvPr/>
        </p:nvPicPr>
        <p:blipFill>
          <a:blip r:embed="rId4"/>
          <a:stretch>
            <a:fillRect/>
          </a:stretch>
        </p:blipFill>
        <p:spPr>
          <a:xfrm>
            <a:off x="537474" y="726964"/>
            <a:ext cx="2576052" cy="4044950"/>
          </a:xfrm>
          <a:prstGeom prst="rect">
            <a:avLst/>
          </a:prstGeom>
        </p:spPr>
      </p:pic>
      <p:grpSp>
        <p:nvGrpSpPr>
          <p:cNvPr id="6" name="Gruppo 5">
            <a:extLst>
              <a:ext uri="{FF2B5EF4-FFF2-40B4-BE49-F238E27FC236}">
                <a16:creationId xmlns:a16="http://schemas.microsoft.com/office/drawing/2014/main" id="{0D0E39AF-E6E7-0A58-7837-C4477934F551}"/>
              </a:ext>
            </a:extLst>
          </p:cNvPr>
          <p:cNvGrpSpPr/>
          <p:nvPr/>
        </p:nvGrpSpPr>
        <p:grpSpPr>
          <a:xfrm>
            <a:off x="3380508" y="1120853"/>
            <a:ext cx="5081154" cy="2901794"/>
            <a:chOff x="3304308" y="999753"/>
            <a:chExt cx="5081154" cy="2901794"/>
          </a:xfrm>
        </p:grpSpPr>
        <p:sp>
          <p:nvSpPr>
            <p:cNvPr id="76" name="Google Shape;76;p15"/>
            <p:cNvSpPr txBox="1"/>
            <p:nvPr/>
          </p:nvSpPr>
          <p:spPr>
            <a:xfrm>
              <a:off x="3304308" y="999753"/>
              <a:ext cx="5081154"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0" i="0" u="none" strike="noStrike" cap="none" dirty="0">
                  <a:solidFill>
                    <a:srgbClr val="000000"/>
                  </a:solidFill>
                  <a:latin typeface="Avenir Next LT Pro" panose="020B0504020202020204" pitchFamily="34" charset="0"/>
                  <a:ea typeface="Avenir"/>
                  <a:cs typeface="Avenir"/>
                  <a:sym typeface="Avenir"/>
                </a:rPr>
                <a:t>To support the growth of the wine industry from luxury to generalized good, the producers began collecting several physiochemical descriptors to aid in the production phase.</a:t>
              </a:r>
              <a:endParaRPr lang="en-GB" dirty="0">
                <a:latin typeface="Avenir Next LT Pro" panose="020B0504020202020204" pitchFamily="34" charset="0"/>
              </a:endParaRPr>
            </a:p>
          </p:txBody>
        </p:sp>
        <p:sp>
          <p:nvSpPr>
            <p:cNvPr id="4" name="Google Shape;76;p15">
              <a:extLst>
                <a:ext uri="{FF2B5EF4-FFF2-40B4-BE49-F238E27FC236}">
                  <a16:creationId xmlns:a16="http://schemas.microsoft.com/office/drawing/2014/main" id="{7273C210-722E-FD05-11CC-65C1E85B48A6}"/>
                </a:ext>
              </a:extLst>
            </p:cNvPr>
            <p:cNvSpPr txBox="1"/>
            <p:nvPr/>
          </p:nvSpPr>
          <p:spPr>
            <a:xfrm>
              <a:off x="3304308" y="2081339"/>
              <a:ext cx="5081154"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dirty="0">
                  <a:latin typeface="Avenir Next LT Pro" panose="020B0504020202020204" pitchFamily="34" charset="0"/>
                  <a:sym typeface="Avenir"/>
                </a:rPr>
                <a:t>One of the most important parameters when determining certifications is the </a:t>
              </a:r>
              <a:r>
                <a:rPr lang="en-GB" b="1" dirty="0">
                  <a:latin typeface="Avenir Next LT Pro" panose="020B0504020202020204" pitchFamily="34" charset="0"/>
                  <a:sym typeface="Avenir"/>
                </a:rPr>
                <a:t>quality</a:t>
              </a:r>
              <a:r>
                <a:rPr lang="en-GB" dirty="0">
                  <a:latin typeface="Avenir Next LT Pro" panose="020B0504020202020204" pitchFamily="34" charset="0"/>
                  <a:sym typeface="Avenir"/>
                </a:rPr>
                <a:t> of the wine itself, which is usually determined by an expert’s evaluation.</a:t>
              </a:r>
              <a:endParaRPr lang="en-GB" dirty="0">
                <a:latin typeface="Avenir Next LT Pro" panose="020B0504020202020204" pitchFamily="34" charset="0"/>
              </a:endParaRPr>
            </a:p>
          </p:txBody>
        </p:sp>
        <p:sp>
          <p:nvSpPr>
            <p:cNvPr id="5" name="Google Shape;76;p15">
              <a:extLst>
                <a:ext uri="{FF2B5EF4-FFF2-40B4-BE49-F238E27FC236}">
                  <a16:creationId xmlns:a16="http://schemas.microsoft.com/office/drawing/2014/main" id="{C2617875-CFAC-C581-51FF-883732B01EA3}"/>
                </a:ext>
              </a:extLst>
            </p:cNvPr>
            <p:cNvSpPr txBox="1"/>
            <p:nvPr/>
          </p:nvSpPr>
          <p:spPr>
            <a:xfrm>
              <a:off x="3304308" y="3162924"/>
              <a:ext cx="5081154"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dirty="0">
                  <a:latin typeface="Avenir Next LT Pro" panose="020B0504020202020204" pitchFamily="34" charset="0"/>
                </a:rPr>
                <a:t>The dataset was first collected in 2009 for a study whose goal was to create a tool able to evaluate a wine quality during production, without human intervention.</a:t>
              </a:r>
            </a:p>
          </p:txBody>
        </p:sp>
      </p:grpSp>
    </p:spTree>
    <p:extLst>
      <p:ext uri="{BB962C8B-B14F-4D97-AF65-F5344CB8AC3E}">
        <p14:creationId xmlns:p14="http://schemas.microsoft.com/office/powerpoint/2010/main" val="3244084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77834" y="1841501"/>
            <a:ext cx="7866066" cy="245902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7200" b="1" dirty="0">
                <a:latin typeface="Avenir Next LT Pro" panose="020B0504020202020204" pitchFamily="34" charset="0"/>
                <a:sym typeface="Avenir"/>
              </a:rPr>
              <a:t>Thank you for</a:t>
            </a:r>
            <a:br>
              <a:rPr lang="en-GB" sz="7200" b="1" dirty="0">
                <a:latin typeface="Avenir Next LT Pro" panose="020B0504020202020204" pitchFamily="34" charset="0"/>
                <a:sym typeface="Avenir"/>
              </a:rPr>
            </a:br>
            <a:r>
              <a:rPr lang="en-GB" sz="7200" b="1" dirty="0">
                <a:latin typeface="Avenir Next LT Pro" panose="020B0504020202020204" pitchFamily="34" charset="0"/>
                <a:sym typeface="Avenir"/>
              </a:rPr>
              <a:t>your attention!</a:t>
            </a:r>
            <a:endParaRPr lang="en-GB" dirty="0">
              <a:latin typeface="Avenir Next LT Pro" panose="020B0504020202020204" pitchFamily="34" charset="0"/>
            </a:endParaRPr>
          </a:p>
        </p:txBody>
      </p:sp>
      <p:sp>
        <p:nvSpPr>
          <p:cNvPr id="64" name="Google Shape;64;p14"/>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a:ea typeface="Avenir"/>
                <a:cs typeface="Avenir"/>
                <a:sym typeface="Avenir"/>
              </a:rPr>
              <a:t>30</a:t>
            </a:fld>
            <a:endParaRPr lang="en-GB" dirty="0">
              <a:latin typeface="Avenir"/>
              <a:ea typeface="Avenir"/>
              <a:cs typeface="Avenir"/>
              <a:sym typeface="Avenir"/>
            </a:endParaRPr>
          </a:p>
        </p:txBody>
      </p:sp>
      <p:pic>
        <p:nvPicPr>
          <p:cNvPr id="66" name="Google Shape;66;p14" descr="Immagine che contiene testo, ceramica, porcellana&#10;&#10;Descrizione generata automaticamente"/>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Tree>
    <p:extLst>
      <p:ext uri="{BB962C8B-B14F-4D97-AF65-F5344CB8AC3E}">
        <p14:creationId xmlns:p14="http://schemas.microsoft.com/office/powerpoint/2010/main" val="3855073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Appendix</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31</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pic>
        <p:nvPicPr>
          <p:cNvPr id="3" name="Immagine 2">
            <a:extLst>
              <a:ext uri="{FF2B5EF4-FFF2-40B4-BE49-F238E27FC236}">
                <a16:creationId xmlns:a16="http://schemas.microsoft.com/office/drawing/2014/main" id="{3C043F8C-234B-901F-4A0E-8E70BF65415E}"/>
              </a:ext>
            </a:extLst>
          </p:cNvPr>
          <p:cNvPicPr>
            <a:picLocks noChangeAspect="1"/>
          </p:cNvPicPr>
          <p:nvPr/>
        </p:nvPicPr>
        <p:blipFill>
          <a:blip r:embed="rId4"/>
          <a:stretch>
            <a:fillRect/>
          </a:stretch>
        </p:blipFill>
        <p:spPr>
          <a:xfrm>
            <a:off x="1843408" y="603250"/>
            <a:ext cx="5457183" cy="3937000"/>
          </a:xfrm>
          <a:prstGeom prst="rect">
            <a:avLst/>
          </a:prstGeom>
        </p:spPr>
      </p:pic>
    </p:spTree>
    <p:extLst>
      <p:ext uri="{BB962C8B-B14F-4D97-AF65-F5344CB8AC3E}">
        <p14:creationId xmlns:p14="http://schemas.microsoft.com/office/powerpoint/2010/main" val="4196087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77834" y="2857287"/>
            <a:ext cx="7866066" cy="144324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7200" b="1" dirty="0">
                <a:latin typeface="Avenir Next LT Pro" panose="020B0504020202020204" pitchFamily="34" charset="0"/>
                <a:sym typeface="Avenir"/>
              </a:rPr>
              <a:t>Data Exploration</a:t>
            </a:r>
            <a:endParaRPr lang="en-GB" dirty="0">
              <a:latin typeface="Avenir Next LT Pro" panose="020B0504020202020204" pitchFamily="34" charset="0"/>
            </a:endParaRPr>
          </a:p>
        </p:txBody>
      </p:sp>
      <p:sp>
        <p:nvSpPr>
          <p:cNvPr id="64" name="Google Shape;64;p14"/>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a:ea typeface="Avenir"/>
                <a:cs typeface="Avenir"/>
                <a:sym typeface="Avenir"/>
              </a:rPr>
              <a:t>4</a:t>
            </a:fld>
            <a:endParaRPr lang="en-GB" dirty="0">
              <a:latin typeface="Avenir"/>
              <a:ea typeface="Avenir"/>
              <a:cs typeface="Avenir"/>
              <a:sym typeface="Avenir"/>
            </a:endParaRPr>
          </a:p>
        </p:txBody>
      </p:sp>
      <p:pic>
        <p:nvPicPr>
          <p:cNvPr id="66" name="Google Shape;66;p14" descr="Immagine che contiene testo, ceramica, porcellana&#10;&#10;Descrizione generata automaticamente"/>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Tree>
    <p:extLst>
      <p:ext uri="{BB962C8B-B14F-4D97-AF65-F5344CB8AC3E}">
        <p14:creationId xmlns:p14="http://schemas.microsoft.com/office/powerpoint/2010/main" val="184873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Data Exploration – General Overview</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5</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pic>
        <p:nvPicPr>
          <p:cNvPr id="9" name="Immagine 8">
            <a:extLst>
              <a:ext uri="{FF2B5EF4-FFF2-40B4-BE49-F238E27FC236}">
                <a16:creationId xmlns:a16="http://schemas.microsoft.com/office/drawing/2014/main" id="{9C5B57FA-5A7A-998F-2ACA-A5780B9F4B0B}"/>
              </a:ext>
            </a:extLst>
          </p:cNvPr>
          <p:cNvPicPr>
            <a:picLocks noChangeAspect="1"/>
          </p:cNvPicPr>
          <p:nvPr/>
        </p:nvPicPr>
        <p:blipFill>
          <a:blip r:embed="rId4"/>
          <a:stretch>
            <a:fillRect/>
          </a:stretch>
        </p:blipFill>
        <p:spPr>
          <a:xfrm>
            <a:off x="4349124" y="1010671"/>
            <a:ext cx="4490076" cy="3092959"/>
          </a:xfrm>
          <a:prstGeom prst="rect">
            <a:avLst/>
          </a:prstGeom>
        </p:spPr>
      </p:pic>
      <p:sp>
        <p:nvSpPr>
          <p:cNvPr id="10" name="Google Shape;76;p15">
            <a:extLst>
              <a:ext uri="{FF2B5EF4-FFF2-40B4-BE49-F238E27FC236}">
                <a16:creationId xmlns:a16="http://schemas.microsoft.com/office/drawing/2014/main" id="{9CDCD6BB-D269-22D2-F5D1-8A36138FAE98}"/>
              </a:ext>
            </a:extLst>
          </p:cNvPr>
          <p:cNvSpPr txBox="1"/>
          <p:nvPr/>
        </p:nvSpPr>
        <p:spPr>
          <a:xfrm>
            <a:off x="304800" y="902721"/>
            <a:ext cx="3937000" cy="13849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0" i="0" u="none" strike="noStrike" cap="none" dirty="0">
                <a:solidFill>
                  <a:srgbClr val="000000"/>
                </a:solidFill>
                <a:latin typeface="Avenir Next LT Pro" panose="020B0504020202020204" pitchFamily="34" charset="0"/>
                <a:ea typeface="Avenir"/>
                <a:cs typeface="Avenir"/>
                <a:sym typeface="Avenir"/>
              </a:rPr>
              <a:t>The dataset is provided as two separate sheet, one for white wine and one for red.</a:t>
            </a:r>
          </a:p>
          <a:p>
            <a:pPr marL="0" marR="0" lvl="0" indent="0" algn="l" rtl="0">
              <a:lnSpc>
                <a:spcPct val="100000"/>
              </a:lnSpc>
              <a:spcBef>
                <a:spcPts val="0"/>
              </a:spcBef>
              <a:spcAft>
                <a:spcPts val="0"/>
              </a:spcAft>
              <a:buNone/>
            </a:pPr>
            <a:endParaRPr lang="en-GB" dirty="0">
              <a:latin typeface="Avenir Next LT Pro" panose="020B0504020202020204" pitchFamily="34" charset="0"/>
              <a:ea typeface="Avenir"/>
              <a:cs typeface="Avenir"/>
              <a:sym typeface="Avenir"/>
            </a:endParaRPr>
          </a:p>
          <a:p>
            <a:pPr marL="0" marR="0" lvl="0" indent="0" algn="l" rtl="0">
              <a:lnSpc>
                <a:spcPct val="100000"/>
              </a:lnSpc>
              <a:spcBef>
                <a:spcPts val="0"/>
              </a:spcBef>
              <a:spcAft>
                <a:spcPts val="0"/>
              </a:spcAft>
              <a:buNone/>
            </a:pPr>
            <a:r>
              <a:rPr lang="en-GB" dirty="0">
                <a:latin typeface="Avenir Next LT Pro" panose="020B0504020202020204" pitchFamily="34" charset="0"/>
                <a:ea typeface="Avenir"/>
                <a:cs typeface="Avenir"/>
                <a:sym typeface="Avenir"/>
              </a:rPr>
              <a:t>For the purpose of the tesina, the two data sets were merged to carry out a binary classification as well.</a:t>
            </a:r>
            <a:endParaRPr lang="en-GB" sz="1400" b="0" i="0" u="none" strike="noStrike" cap="none" dirty="0">
              <a:solidFill>
                <a:srgbClr val="000000"/>
              </a:solidFill>
              <a:latin typeface="Avenir Next LT Pro" panose="020B0504020202020204" pitchFamily="34" charset="0"/>
              <a:ea typeface="Avenir"/>
              <a:cs typeface="Avenir"/>
              <a:sym typeface="Avenir"/>
            </a:endParaRPr>
          </a:p>
        </p:txBody>
      </p:sp>
      <p:sp>
        <p:nvSpPr>
          <p:cNvPr id="11" name="Google Shape;76;p15">
            <a:extLst>
              <a:ext uri="{FF2B5EF4-FFF2-40B4-BE49-F238E27FC236}">
                <a16:creationId xmlns:a16="http://schemas.microsoft.com/office/drawing/2014/main" id="{05CBD317-0375-74C7-A699-DE0AAF29DEAB}"/>
              </a:ext>
            </a:extLst>
          </p:cNvPr>
          <p:cNvSpPr txBox="1"/>
          <p:nvPr/>
        </p:nvSpPr>
        <p:spPr>
          <a:xfrm>
            <a:off x="304800" y="2638732"/>
            <a:ext cx="3937000" cy="18158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0" i="0" u="none" strike="noStrike" cap="none" dirty="0">
                <a:solidFill>
                  <a:srgbClr val="000000"/>
                </a:solidFill>
                <a:latin typeface="Avenir Next LT Pro" panose="020B0504020202020204" pitchFamily="34" charset="0"/>
                <a:ea typeface="Avenir"/>
                <a:cs typeface="Avenir"/>
                <a:sym typeface="Avenir"/>
              </a:rPr>
              <a:t>Each value of the dataset has 13 distinct attributes that, excluding the target ones which are quality and type, measure one of the physiochemical descriptors a wine can have.</a:t>
            </a:r>
          </a:p>
          <a:p>
            <a:pPr marL="0" marR="0" lvl="0" indent="0" algn="l" rtl="0">
              <a:lnSpc>
                <a:spcPct val="100000"/>
              </a:lnSpc>
              <a:spcBef>
                <a:spcPts val="0"/>
              </a:spcBef>
              <a:spcAft>
                <a:spcPts val="0"/>
              </a:spcAft>
              <a:buNone/>
            </a:pPr>
            <a:endParaRPr lang="en-GB" dirty="0">
              <a:latin typeface="Avenir Next LT Pro" panose="020B0504020202020204" pitchFamily="34" charset="0"/>
              <a:ea typeface="Avenir"/>
              <a:cs typeface="Avenir"/>
              <a:sym typeface="Avenir"/>
            </a:endParaRPr>
          </a:p>
          <a:p>
            <a:pPr marL="0" marR="0" lvl="0" indent="0" algn="l" rtl="0">
              <a:lnSpc>
                <a:spcPct val="100000"/>
              </a:lnSpc>
              <a:spcBef>
                <a:spcPts val="0"/>
              </a:spcBef>
              <a:spcAft>
                <a:spcPts val="0"/>
              </a:spcAft>
              <a:buNone/>
            </a:pPr>
            <a:r>
              <a:rPr lang="en-GB" sz="1400" b="0" i="0" u="none" strike="noStrike" cap="none" dirty="0">
                <a:solidFill>
                  <a:srgbClr val="000000"/>
                </a:solidFill>
                <a:latin typeface="Avenir Next LT Pro" panose="020B0504020202020204" pitchFamily="34" charset="0"/>
                <a:ea typeface="Avenir"/>
                <a:cs typeface="Avenir"/>
                <a:sym typeface="Avenir"/>
              </a:rPr>
              <a:t>There are a total of </a:t>
            </a:r>
            <a:r>
              <a:rPr lang="en-GB" sz="1400" b="1" i="0" u="none" strike="noStrike" cap="none" dirty="0">
                <a:solidFill>
                  <a:srgbClr val="000000"/>
                </a:solidFill>
                <a:latin typeface="Avenir Next LT Pro" panose="020B0504020202020204" pitchFamily="34" charset="0"/>
                <a:ea typeface="Avenir"/>
                <a:cs typeface="Avenir"/>
                <a:sym typeface="Avenir"/>
              </a:rPr>
              <a:t>1599 </a:t>
            </a:r>
            <a:r>
              <a:rPr lang="en-GB" sz="1400" i="0" u="none" strike="noStrike" cap="none" dirty="0">
                <a:solidFill>
                  <a:srgbClr val="000000"/>
                </a:solidFill>
                <a:latin typeface="Avenir Next LT Pro" panose="020B0504020202020204" pitchFamily="34" charset="0"/>
                <a:ea typeface="Avenir"/>
                <a:cs typeface="Avenir"/>
                <a:sym typeface="Avenir"/>
              </a:rPr>
              <a:t>red wine, </a:t>
            </a:r>
            <a:r>
              <a:rPr lang="en-GB" sz="1400" b="1" i="0" u="none" strike="noStrike" cap="none" dirty="0">
                <a:solidFill>
                  <a:srgbClr val="000000"/>
                </a:solidFill>
                <a:latin typeface="Avenir Next LT Pro" panose="020B0504020202020204" pitchFamily="34" charset="0"/>
                <a:ea typeface="Avenir"/>
                <a:cs typeface="Avenir"/>
                <a:sym typeface="Avenir"/>
              </a:rPr>
              <a:t>4898 </a:t>
            </a:r>
            <a:r>
              <a:rPr lang="en-GB" sz="1400" i="0" u="none" strike="noStrike" cap="none" dirty="0">
                <a:solidFill>
                  <a:srgbClr val="000000"/>
                </a:solidFill>
                <a:latin typeface="Avenir Next LT Pro" panose="020B0504020202020204" pitchFamily="34" charset="0"/>
                <a:ea typeface="Avenir"/>
                <a:cs typeface="Avenir"/>
                <a:sym typeface="Avenir"/>
              </a:rPr>
              <a:t>white wines and no missing data.</a:t>
            </a:r>
            <a:endParaRPr lang="en-GB" sz="1400" b="1" i="0" u="none" strike="noStrike" cap="none" dirty="0">
              <a:solidFill>
                <a:srgbClr val="000000"/>
              </a:solidFill>
              <a:latin typeface="Avenir Next LT Pro" panose="020B0504020202020204" pitchFamily="34" charset="0"/>
              <a:ea typeface="Avenir"/>
              <a:cs typeface="Avenir"/>
              <a:sym typeface="Avenir"/>
            </a:endParaRPr>
          </a:p>
        </p:txBody>
      </p:sp>
    </p:spTree>
    <p:extLst>
      <p:ext uri="{BB962C8B-B14F-4D97-AF65-F5344CB8AC3E}">
        <p14:creationId xmlns:p14="http://schemas.microsoft.com/office/powerpoint/2010/main" val="69654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Data Exploration – General Overview</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6</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grpSp>
        <p:nvGrpSpPr>
          <p:cNvPr id="8" name="Gruppo 7">
            <a:extLst>
              <a:ext uri="{FF2B5EF4-FFF2-40B4-BE49-F238E27FC236}">
                <a16:creationId xmlns:a16="http://schemas.microsoft.com/office/drawing/2014/main" id="{903F7356-8467-A4C3-747C-6264EC918A68}"/>
              </a:ext>
            </a:extLst>
          </p:cNvPr>
          <p:cNvGrpSpPr/>
          <p:nvPr/>
        </p:nvGrpSpPr>
        <p:grpSpPr>
          <a:xfrm>
            <a:off x="987498" y="1165114"/>
            <a:ext cx="2996089" cy="3126036"/>
            <a:chOff x="987498" y="1165114"/>
            <a:chExt cx="2996089" cy="3126036"/>
          </a:xfrm>
        </p:grpSpPr>
        <p:sp>
          <p:nvSpPr>
            <p:cNvPr id="11" name="Google Shape;76;p15">
              <a:extLst>
                <a:ext uri="{FF2B5EF4-FFF2-40B4-BE49-F238E27FC236}">
                  <a16:creationId xmlns:a16="http://schemas.microsoft.com/office/drawing/2014/main" id="{05CBD317-0375-74C7-A699-DE0AAF29DEAB}"/>
                </a:ext>
              </a:extLst>
            </p:cNvPr>
            <p:cNvSpPr txBox="1"/>
            <p:nvPr/>
          </p:nvSpPr>
          <p:spPr>
            <a:xfrm>
              <a:off x="987498" y="3552527"/>
              <a:ext cx="2963227" cy="738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1400" b="0" i="0" u="none" strike="noStrike" cap="none" dirty="0">
                  <a:solidFill>
                    <a:srgbClr val="000000"/>
                  </a:solidFill>
                  <a:latin typeface="Avenir Next LT Pro" panose="020B0504020202020204" pitchFamily="34" charset="0"/>
                  <a:ea typeface="Avenir"/>
                  <a:cs typeface="Avenir"/>
                  <a:sym typeface="Avenir"/>
                </a:rPr>
                <a:t>The quality is mostly normally distributed, with no values going under three and over 9</a:t>
              </a:r>
            </a:p>
          </p:txBody>
        </p:sp>
        <p:pic>
          <p:nvPicPr>
            <p:cNvPr id="5" name="Immagine 4">
              <a:extLst>
                <a:ext uri="{FF2B5EF4-FFF2-40B4-BE49-F238E27FC236}">
                  <a16:creationId xmlns:a16="http://schemas.microsoft.com/office/drawing/2014/main" id="{BA8E6B68-08F6-6378-382E-C212C4817C8D}"/>
                </a:ext>
              </a:extLst>
            </p:cNvPr>
            <p:cNvPicPr>
              <a:picLocks noChangeAspect="1"/>
            </p:cNvPicPr>
            <p:nvPr/>
          </p:nvPicPr>
          <p:blipFill>
            <a:blip r:embed="rId4"/>
            <a:stretch>
              <a:fillRect/>
            </a:stretch>
          </p:blipFill>
          <p:spPr>
            <a:xfrm>
              <a:off x="1020360" y="1165114"/>
              <a:ext cx="2963227" cy="2207093"/>
            </a:xfrm>
            <a:prstGeom prst="rect">
              <a:avLst/>
            </a:prstGeom>
          </p:spPr>
        </p:pic>
      </p:grpSp>
      <p:grpSp>
        <p:nvGrpSpPr>
          <p:cNvPr id="7" name="Gruppo 6">
            <a:extLst>
              <a:ext uri="{FF2B5EF4-FFF2-40B4-BE49-F238E27FC236}">
                <a16:creationId xmlns:a16="http://schemas.microsoft.com/office/drawing/2014/main" id="{9F0316D5-D874-B825-05B8-629AB577A32B}"/>
              </a:ext>
            </a:extLst>
          </p:cNvPr>
          <p:cNvGrpSpPr/>
          <p:nvPr/>
        </p:nvGrpSpPr>
        <p:grpSpPr>
          <a:xfrm>
            <a:off x="5193275" y="1165114"/>
            <a:ext cx="2963229" cy="3126036"/>
            <a:chOff x="5177475" y="1165114"/>
            <a:chExt cx="2963229" cy="3126036"/>
          </a:xfrm>
        </p:grpSpPr>
        <p:pic>
          <p:nvPicPr>
            <p:cNvPr id="3" name="Immagine 2">
              <a:extLst>
                <a:ext uri="{FF2B5EF4-FFF2-40B4-BE49-F238E27FC236}">
                  <a16:creationId xmlns:a16="http://schemas.microsoft.com/office/drawing/2014/main" id="{C075EE19-C526-5545-E943-8B8478D80DE1}"/>
                </a:ext>
              </a:extLst>
            </p:cNvPr>
            <p:cNvPicPr>
              <a:picLocks noChangeAspect="1"/>
            </p:cNvPicPr>
            <p:nvPr/>
          </p:nvPicPr>
          <p:blipFill>
            <a:blip r:embed="rId5"/>
            <a:stretch>
              <a:fillRect/>
            </a:stretch>
          </p:blipFill>
          <p:spPr>
            <a:xfrm>
              <a:off x="5177477" y="1165114"/>
              <a:ext cx="2963227" cy="2207093"/>
            </a:xfrm>
            <a:prstGeom prst="rect">
              <a:avLst/>
            </a:prstGeom>
          </p:spPr>
        </p:pic>
        <p:sp>
          <p:nvSpPr>
            <p:cNvPr id="6" name="Google Shape;76;p15">
              <a:extLst>
                <a:ext uri="{FF2B5EF4-FFF2-40B4-BE49-F238E27FC236}">
                  <a16:creationId xmlns:a16="http://schemas.microsoft.com/office/drawing/2014/main" id="{992A99C3-61D3-10FB-50F4-FD2E8C451874}"/>
                </a:ext>
              </a:extLst>
            </p:cNvPr>
            <p:cNvSpPr txBox="1"/>
            <p:nvPr/>
          </p:nvSpPr>
          <p:spPr>
            <a:xfrm>
              <a:off x="5177475" y="3552527"/>
              <a:ext cx="2963227" cy="738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1400" b="0" i="0" u="none" strike="noStrike" cap="none" dirty="0">
                  <a:solidFill>
                    <a:srgbClr val="000000"/>
                  </a:solidFill>
                  <a:latin typeface="Avenir Next LT Pro" panose="020B0504020202020204" pitchFamily="34" charset="0"/>
                  <a:ea typeface="Avenir"/>
                  <a:cs typeface="Avenir"/>
                  <a:sym typeface="Avenir"/>
                </a:rPr>
                <a:t>Looking at the type, we can see the data is unbalanced towards the white type</a:t>
              </a:r>
            </a:p>
          </p:txBody>
        </p:sp>
      </p:grpSp>
    </p:spTree>
    <p:extLst>
      <p:ext uri="{BB962C8B-B14F-4D97-AF65-F5344CB8AC3E}">
        <p14:creationId xmlns:p14="http://schemas.microsoft.com/office/powerpoint/2010/main" val="959113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Data Exploration – Correlation</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7</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sp>
        <p:nvSpPr>
          <p:cNvPr id="6" name="Google Shape;76;p15">
            <a:extLst>
              <a:ext uri="{FF2B5EF4-FFF2-40B4-BE49-F238E27FC236}">
                <a16:creationId xmlns:a16="http://schemas.microsoft.com/office/drawing/2014/main" id="{992A99C3-61D3-10FB-50F4-FD2E8C451874}"/>
              </a:ext>
            </a:extLst>
          </p:cNvPr>
          <p:cNvSpPr txBox="1"/>
          <p:nvPr/>
        </p:nvSpPr>
        <p:spPr>
          <a:xfrm>
            <a:off x="4730750" y="1031911"/>
            <a:ext cx="3685674"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GB" sz="1400" b="0" i="0" u="none" strike="noStrike" cap="none" dirty="0">
                <a:solidFill>
                  <a:srgbClr val="000000"/>
                </a:solidFill>
                <a:latin typeface="Avenir Next LT Pro" panose="020B0504020202020204" pitchFamily="34" charset="0"/>
                <a:ea typeface="Avenir"/>
                <a:cs typeface="Avenir"/>
                <a:sym typeface="Avenir"/>
              </a:rPr>
              <a:t>The </a:t>
            </a:r>
            <a:r>
              <a:rPr lang="en-GB" sz="1400" b="0" i="1" u="none" strike="noStrike" cap="none" dirty="0">
                <a:solidFill>
                  <a:srgbClr val="000000"/>
                </a:solidFill>
                <a:latin typeface="Avenir Next LT Pro" panose="020B0504020202020204" pitchFamily="34" charset="0"/>
                <a:ea typeface="Avenir"/>
                <a:cs typeface="Avenir"/>
                <a:sym typeface="Avenir"/>
              </a:rPr>
              <a:t>seaborn</a:t>
            </a:r>
            <a:r>
              <a:rPr lang="en-GB" sz="1400" b="0" u="none" strike="noStrike" cap="none" dirty="0">
                <a:solidFill>
                  <a:srgbClr val="000000"/>
                </a:solidFill>
                <a:latin typeface="Avenir Next LT Pro" panose="020B0504020202020204" pitchFamily="34" charset="0"/>
                <a:ea typeface="Avenir"/>
                <a:cs typeface="Avenir"/>
                <a:sym typeface="Avenir"/>
              </a:rPr>
              <a:t> pair-plot show the pairwise relationships between the available attributes for each cell excluding the diagonal ones, which are univariate distribution plots.</a:t>
            </a:r>
            <a:endParaRPr lang="en-GB" sz="1400" b="0" i="0" u="none" strike="noStrike" cap="none" dirty="0">
              <a:solidFill>
                <a:srgbClr val="000000"/>
              </a:solidFill>
              <a:latin typeface="Avenir Next LT Pro" panose="020B0504020202020204" pitchFamily="34" charset="0"/>
              <a:ea typeface="Avenir"/>
              <a:cs typeface="Avenir"/>
              <a:sym typeface="Avenir"/>
            </a:endParaRPr>
          </a:p>
        </p:txBody>
      </p:sp>
      <p:pic>
        <p:nvPicPr>
          <p:cNvPr id="4" name="Immagine 3">
            <a:extLst>
              <a:ext uri="{FF2B5EF4-FFF2-40B4-BE49-F238E27FC236}">
                <a16:creationId xmlns:a16="http://schemas.microsoft.com/office/drawing/2014/main" id="{EF5F40EE-CC17-5F5A-61D9-4CF404107562}"/>
              </a:ext>
            </a:extLst>
          </p:cNvPr>
          <p:cNvPicPr>
            <a:picLocks noChangeAspect="1"/>
          </p:cNvPicPr>
          <p:nvPr/>
        </p:nvPicPr>
        <p:blipFill>
          <a:blip r:embed="rId4"/>
          <a:stretch>
            <a:fillRect/>
          </a:stretch>
        </p:blipFill>
        <p:spPr>
          <a:xfrm>
            <a:off x="531449" y="726964"/>
            <a:ext cx="3941049" cy="3820445"/>
          </a:xfrm>
          <a:prstGeom prst="rect">
            <a:avLst/>
          </a:prstGeom>
        </p:spPr>
      </p:pic>
      <p:sp>
        <p:nvSpPr>
          <p:cNvPr id="9" name="Google Shape;76;p15">
            <a:extLst>
              <a:ext uri="{FF2B5EF4-FFF2-40B4-BE49-F238E27FC236}">
                <a16:creationId xmlns:a16="http://schemas.microsoft.com/office/drawing/2014/main" id="{5BF57298-8454-A57D-77F3-AD81E7F13BCC}"/>
              </a:ext>
            </a:extLst>
          </p:cNvPr>
          <p:cNvSpPr txBox="1"/>
          <p:nvPr/>
        </p:nvSpPr>
        <p:spPr>
          <a:xfrm>
            <a:off x="4730750" y="2410958"/>
            <a:ext cx="3685674" cy="52318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GB" sz="1400" b="0" i="0" u="none" strike="noStrike" cap="none" dirty="0">
                <a:solidFill>
                  <a:srgbClr val="000000"/>
                </a:solidFill>
                <a:latin typeface="Avenir Next LT Pro" panose="020B0504020202020204" pitchFamily="34" charset="0"/>
                <a:ea typeface="Avenir"/>
                <a:cs typeface="Avenir"/>
                <a:sym typeface="Avenir"/>
              </a:rPr>
              <a:t>From a general overview, we cannot see any meaningful shape in the pairwise plots.</a:t>
            </a:r>
          </a:p>
        </p:txBody>
      </p:sp>
      <p:sp>
        <p:nvSpPr>
          <p:cNvPr id="10" name="Google Shape;76;p15">
            <a:extLst>
              <a:ext uri="{FF2B5EF4-FFF2-40B4-BE49-F238E27FC236}">
                <a16:creationId xmlns:a16="http://schemas.microsoft.com/office/drawing/2014/main" id="{70F567AF-7BE2-D3C6-DD3B-C0BFD812720F}"/>
              </a:ext>
            </a:extLst>
          </p:cNvPr>
          <p:cNvSpPr txBox="1"/>
          <p:nvPr/>
        </p:nvSpPr>
        <p:spPr>
          <a:xfrm>
            <a:off x="4730750" y="3143674"/>
            <a:ext cx="3685674"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GB" sz="1400" b="0" i="0" u="none" strike="noStrike" cap="none" dirty="0">
                <a:solidFill>
                  <a:srgbClr val="000000"/>
                </a:solidFill>
                <a:latin typeface="Avenir Next LT Pro" panose="020B0504020202020204" pitchFamily="34" charset="0"/>
                <a:ea typeface="Avenir"/>
                <a:cs typeface="Avenir"/>
                <a:sym typeface="Avenir"/>
              </a:rPr>
              <a:t>The univariate distribution plots show that the data is mostly </a:t>
            </a:r>
            <a:r>
              <a:rPr lang="en-GB" sz="1400" b="1" i="0" u="none" strike="noStrike" cap="none" dirty="0">
                <a:solidFill>
                  <a:srgbClr val="000000"/>
                </a:solidFill>
                <a:latin typeface="Avenir Next LT Pro" panose="020B0504020202020204" pitchFamily="34" charset="0"/>
                <a:ea typeface="Avenir"/>
                <a:cs typeface="Avenir"/>
                <a:sym typeface="Avenir"/>
              </a:rPr>
              <a:t>normally distributed</a:t>
            </a:r>
            <a:r>
              <a:rPr lang="en-GB" sz="1400" b="0" i="0" u="none" strike="noStrike" cap="none" dirty="0">
                <a:solidFill>
                  <a:srgbClr val="000000"/>
                </a:solidFill>
                <a:latin typeface="Avenir Next LT Pro" panose="020B0504020202020204" pitchFamily="34" charset="0"/>
                <a:ea typeface="Avenir"/>
                <a:cs typeface="Avenir"/>
                <a:sym typeface="Avenir"/>
              </a:rPr>
              <a:t>, we can assume a normal distribution for each value.</a:t>
            </a:r>
          </a:p>
        </p:txBody>
      </p:sp>
    </p:spTree>
    <p:extLst>
      <p:ext uri="{BB962C8B-B14F-4D97-AF65-F5344CB8AC3E}">
        <p14:creationId xmlns:p14="http://schemas.microsoft.com/office/powerpoint/2010/main" val="3027439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Data Exploration – Correlation Heatmap</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8</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sp>
        <p:nvSpPr>
          <p:cNvPr id="10" name="Google Shape;76;p15">
            <a:extLst>
              <a:ext uri="{FF2B5EF4-FFF2-40B4-BE49-F238E27FC236}">
                <a16:creationId xmlns:a16="http://schemas.microsoft.com/office/drawing/2014/main" id="{70F567AF-7BE2-D3C6-DD3B-C0BFD812720F}"/>
              </a:ext>
            </a:extLst>
          </p:cNvPr>
          <p:cNvSpPr txBox="1"/>
          <p:nvPr/>
        </p:nvSpPr>
        <p:spPr>
          <a:xfrm>
            <a:off x="4531018" y="1017498"/>
            <a:ext cx="3994948" cy="3108503"/>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GB" sz="1400" b="0" i="0" u="none" strike="noStrike" cap="none" dirty="0">
                <a:solidFill>
                  <a:srgbClr val="000000"/>
                </a:solidFill>
                <a:latin typeface="Avenir Next LT Pro" panose="020B0504020202020204" pitchFamily="34" charset="0"/>
                <a:ea typeface="Avenir"/>
                <a:cs typeface="Avenir"/>
                <a:sym typeface="Avenir"/>
              </a:rPr>
              <a:t>A heat map built on a correlation matrix allows to show in a graphically intuitive way the correlation between attributes.</a:t>
            </a:r>
          </a:p>
          <a:p>
            <a:pPr marL="0" marR="0" lvl="0" indent="0" rtl="0">
              <a:lnSpc>
                <a:spcPct val="100000"/>
              </a:lnSpc>
              <a:spcBef>
                <a:spcPts val="0"/>
              </a:spcBef>
              <a:spcAft>
                <a:spcPts val="0"/>
              </a:spcAft>
              <a:buNone/>
            </a:pPr>
            <a:endParaRPr lang="en-GB" dirty="0">
              <a:latin typeface="Avenir Next LT Pro" panose="020B0504020202020204" pitchFamily="34" charset="0"/>
              <a:ea typeface="Avenir"/>
              <a:cs typeface="Avenir"/>
              <a:sym typeface="Avenir"/>
            </a:endParaRPr>
          </a:p>
          <a:p>
            <a:pPr marL="0" marR="0" lvl="0" indent="0" rtl="0">
              <a:lnSpc>
                <a:spcPct val="100000"/>
              </a:lnSpc>
              <a:spcBef>
                <a:spcPts val="0"/>
              </a:spcBef>
              <a:spcAft>
                <a:spcPts val="0"/>
              </a:spcAft>
              <a:buNone/>
            </a:pPr>
            <a:r>
              <a:rPr lang="en-GB" sz="1400" b="0" i="0" u="none" strike="noStrike" cap="none" dirty="0">
                <a:solidFill>
                  <a:srgbClr val="000000"/>
                </a:solidFill>
                <a:latin typeface="Avenir Next LT Pro" panose="020B0504020202020204" pitchFamily="34" charset="0"/>
                <a:ea typeface="Avenir"/>
                <a:cs typeface="Avenir"/>
                <a:sym typeface="Avenir"/>
              </a:rPr>
              <a:t>From the heatmap we can see </a:t>
            </a:r>
          </a:p>
          <a:p>
            <a:pPr marL="285750" marR="0" lvl="0" indent="-285750" rtl="0">
              <a:lnSpc>
                <a:spcPct val="100000"/>
              </a:lnSpc>
              <a:spcBef>
                <a:spcPts val="0"/>
              </a:spcBef>
              <a:spcAft>
                <a:spcPts val="0"/>
              </a:spcAft>
              <a:buFontTx/>
              <a:buChar char="-"/>
            </a:pPr>
            <a:r>
              <a:rPr lang="en-GB" dirty="0">
                <a:latin typeface="Avenir Next LT Pro" panose="020B0504020202020204" pitchFamily="34" charset="0"/>
              </a:rPr>
              <a:t>Type is strongly correlated with volatile and fixed acidity, total and free SO2, and residual sugar</a:t>
            </a:r>
          </a:p>
          <a:p>
            <a:pPr marL="285750" marR="0" lvl="0" indent="-285750" rtl="0">
              <a:lnSpc>
                <a:spcPct val="100000"/>
              </a:lnSpc>
              <a:spcBef>
                <a:spcPts val="0"/>
              </a:spcBef>
              <a:spcAft>
                <a:spcPts val="0"/>
              </a:spcAft>
              <a:buFontTx/>
              <a:buChar char="-"/>
            </a:pPr>
            <a:endParaRPr lang="en-GB" dirty="0">
              <a:latin typeface="Avenir Next LT Pro" panose="020B0504020202020204" pitchFamily="34" charset="0"/>
            </a:endParaRPr>
          </a:p>
          <a:p>
            <a:pPr marL="285750" marR="0" lvl="0" indent="-285750" rtl="0">
              <a:lnSpc>
                <a:spcPct val="100000"/>
              </a:lnSpc>
              <a:spcBef>
                <a:spcPts val="0"/>
              </a:spcBef>
              <a:spcAft>
                <a:spcPts val="0"/>
              </a:spcAft>
              <a:buFontTx/>
              <a:buChar char="-"/>
            </a:pPr>
            <a:r>
              <a:rPr lang="en-GB" dirty="0">
                <a:latin typeface="Avenir Next LT Pro" panose="020B0504020202020204" pitchFamily="34" charset="0"/>
              </a:rPr>
              <a:t>Quality has no strong correlations but is influenced by alcohol and density the most </a:t>
            </a:r>
          </a:p>
          <a:p>
            <a:pPr marL="285750" marR="0" lvl="0" indent="-285750" rtl="0">
              <a:lnSpc>
                <a:spcPct val="100000"/>
              </a:lnSpc>
              <a:spcBef>
                <a:spcPts val="0"/>
              </a:spcBef>
              <a:spcAft>
                <a:spcPts val="0"/>
              </a:spcAft>
              <a:buFontTx/>
              <a:buChar char="-"/>
            </a:pPr>
            <a:endParaRPr lang="en-GB" dirty="0">
              <a:latin typeface="Avenir Next LT Pro" panose="020B0504020202020204" pitchFamily="34" charset="0"/>
            </a:endParaRPr>
          </a:p>
          <a:p>
            <a:pPr marL="285750" marR="0" lvl="0" indent="-285750" rtl="0">
              <a:lnSpc>
                <a:spcPct val="100000"/>
              </a:lnSpc>
              <a:spcBef>
                <a:spcPts val="0"/>
              </a:spcBef>
              <a:spcAft>
                <a:spcPts val="0"/>
              </a:spcAft>
              <a:buFontTx/>
              <a:buChar char="-"/>
            </a:pPr>
            <a:r>
              <a:rPr lang="en-GB" dirty="0">
                <a:latin typeface="Avenir Next LT Pro" panose="020B0504020202020204" pitchFamily="34" charset="0"/>
              </a:rPr>
              <a:t>Type and Quality (target attributes) have little to no correlation.</a:t>
            </a:r>
            <a:r>
              <a:rPr lang="en-GB" dirty="0">
                <a:latin typeface="Avenir Next LT Pro" panose="020B0504020202020204" pitchFamily="34" charset="0"/>
                <a:sym typeface="Avenir"/>
              </a:rPr>
              <a:t> </a:t>
            </a:r>
          </a:p>
        </p:txBody>
      </p:sp>
      <p:pic>
        <p:nvPicPr>
          <p:cNvPr id="3" name="Immagine 2">
            <a:extLst>
              <a:ext uri="{FF2B5EF4-FFF2-40B4-BE49-F238E27FC236}">
                <a16:creationId xmlns:a16="http://schemas.microsoft.com/office/drawing/2014/main" id="{8A258B8A-C486-BD94-7724-5D136F715B58}"/>
              </a:ext>
            </a:extLst>
          </p:cNvPr>
          <p:cNvPicPr>
            <a:picLocks noChangeAspect="1"/>
          </p:cNvPicPr>
          <p:nvPr/>
        </p:nvPicPr>
        <p:blipFill>
          <a:blip r:embed="rId4"/>
          <a:stretch>
            <a:fillRect/>
          </a:stretch>
        </p:blipFill>
        <p:spPr>
          <a:xfrm>
            <a:off x="351921" y="1065723"/>
            <a:ext cx="3994948" cy="3323946"/>
          </a:xfrm>
          <a:prstGeom prst="rect">
            <a:avLst/>
          </a:prstGeom>
        </p:spPr>
      </p:pic>
    </p:spTree>
    <p:extLst>
      <p:ext uri="{BB962C8B-B14F-4D97-AF65-F5344CB8AC3E}">
        <p14:creationId xmlns:p14="http://schemas.microsoft.com/office/powerpoint/2010/main" val="3932720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9113" y="132694"/>
            <a:ext cx="7955746"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1600" b="1" dirty="0">
                <a:latin typeface="Avenir Next LT Pro" panose="020B0504020202020204" pitchFamily="34" charset="0"/>
                <a:ea typeface="Avenir"/>
                <a:cs typeface="Avenir"/>
                <a:sym typeface="Avenir"/>
              </a:rPr>
              <a:t>Data Exploration – Boxplots, quality</a:t>
            </a:r>
          </a:p>
        </p:txBody>
      </p:sp>
      <p:pic>
        <p:nvPicPr>
          <p:cNvPr id="72" name="Google Shape;72;p15"/>
          <p:cNvPicPr preferRelativeResize="0"/>
          <p:nvPr/>
        </p:nvPicPr>
        <p:blipFill rotWithShape="1">
          <a:blip r:embed="rId3">
            <a:alphaModFix/>
          </a:blip>
          <a:srcRect l="4886" t="16184" r="49511" b="4623"/>
          <a:stretch/>
        </p:blipFill>
        <p:spPr>
          <a:xfrm>
            <a:off x="8416424" y="103323"/>
            <a:ext cx="639054" cy="623641"/>
          </a:xfrm>
          <a:prstGeom prst="rect">
            <a:avLst/>
          </a:prstGeom>
          <a:noFill/>
          <a:ln>
            <a:noFill/>
          </a:ln>
        </p:spPr>
      </p:pic>
      <p:sp>
        <p:nvSpPr>
          <p:cNvPr id="73" name="Google Shape;73;p15"/>
          <p:cNvSpPr txBox="1">
            <a:spLocks noGrp="1"/>
          </p:cNvSpPr>
          <p:nvPr>
            <p:ph type="sldNum" idx="12"/>
          </p:nvPr>
        </p:nvSpPr>
        <p:spPr>
          <a:xfrm>
            <a:off x="8525966" y="4779295"/>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smtClean="0">
                <a:latin typeface="Avenir Next LT Pro" panose="020B0504020202020204" pitchFamily="34" charset="0"/>
                <a:ea typeface="Avenir"/>
                <a:cs typeface="Avenir"/>
                <a:sym typeface="Avenir"/>
              </a:rPr>
              <a:t>9</a:t>
            </a:fld>
            <a:endParaRPr lang="en-GB" dirty="0">
              <a:latin typeface="Avenir Next LT Pro" panose="020B0504020202020204" pitchFamily="34" charset="0"/>
              <a:ea typeface="Avenir"/>
              <a:cs typeface="Avenir"/>
              <a:sym typeface="Avenir"/>
            </a:endParaRPr>
          </a:p>
        </p:txBody>
      </p:sp>
      <p:sp>
        <p:nvSpPr>
          <p:cNvPr id="81" name="Google Shape;81;p15"/>
          <p:cNvSpPr txBox="1"/>
          <p:nvPr/>
        </p:nvSpPr>
        <p:spPr>
          <a:xfrm>
            <a:off x="2501974" y="4805769"/>
            <a:ext cx="4141316" cy="33810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800"/>
              <a:buFont typeface="Arial"/>
              <a:buNone/>
            </a:pPr>
            <a:r>
              <a:rPr lang="en-GB" sz="1000" b="0" i="0" u="none" strike="noStrike" cap="none" dirty="0">
                <a:solidFill>
                  <a:srgbClr val="BFBFBF"/>
                </a:solidFill>
                <a:latin typeface="Avenir Next LT Pro" panose="020B0504020202020204" pitchFamily="34" charset="0"/>
                <a:ea typeface="Avenir"/>
                <a:cs typeface="Avenir"/>
                <a:sym typeface="Avenir"/>
              </a:rPr>
              <a:t>wine quality datas</a:t>
            </a:r>
            <a:r>
              <a:rPr lang="en-GB" sz="1000" dirty="0">
                <a:solidFill>
                  <a:srgbClr val="BFBFBF"/>
                </a:solidFill>
                <a:latin typeface="Avenir Next LT Pro" panose="020B0504020202020204" pitchFamily="34" charset="0"/>
                <a:ea typeface="Avenir"/>
                <a:cs typeface="Avenir"/>
                <a:sym typeface="Avenir"/>
              </a:rPr>
              <a:t>et - tesina</a:t>
            </a:r>
            <a:endParaRPr lang="en-GB" sz="1000" b="0" i="0" u="none" strike="noStrike" cap="none" dirty="0">
              <a:solidFill>
                <a:srgbClr val="BFBFBF"/>
              </a:solidFill>
              <a:latin typeface="Avenir Next LT Pro" panose="020B0504020202020204" pitchFamily="34" charset="0"/>
              <a:ea typeface="Avenir"/>
              <a:cs typeface="Avenir"/>
              <a:sym typeface="Avenir"/>
            </a:endParaRPr>
          </a:p>
        </p:txBody>
      </p:sp>
      <p:pic>
        <p:nvPicPr>
          <p:cNvPr id="4" name="Immagine 3">
            <a:extLst>
              <a:ext uri="{FF2B5EF4-FFF2-40B4-BE49-F238E27FC236}">
                <a16:creationId xmlns:a16="http://schemas.microsoft.com/office/drawing/2014/main" id="{EA083AF2-AAC8-3ADC-4A0E-AB71867D88F2}"/>
              </a:ext>
            </a:extLst>
          </p:cNvPr>
          <p:cNvPicPr>
            <a:picLocks noChangeAspect="1"/>
          </p:cNvPicPr>
          <p:nvPr/>
        </p:nvPicPr>
        <p:blipFill>
          <a:blip r:embed="rId4"/>
          <a:stretch>
            <a:fillRect/>
          </a:stretch>
        </p:blipFill>
        <p:spPr>
          <a:xfrm>
            <a:off x="1775384" y="726964"/>
            <a:ext cx="5593232" cy="3937000"/>
          </a:xfrm>
          <a:prstGeom prst="rect">
            <a:avLst/>
          </a:prstGeom>
        </p:spPr>
      </p:pic>
    </p:spTree>
    <p:extLst>
      <p:ext uri="{BB962C8B-B14F-4D97-AF65-F5344CB8AC3E}">
        <p14:creationId xmlns:p14="http://schemas.microsoft.com/office/powerpoint/2010/main" val="151807025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TotalTime>
  <Words>1765</Words>
  <Application>Microsoft Office PowerPoint</Application>
  <PresentationFormat>Presentazione su schermo (16:9)</PresentationFormat>
  <Paragraphs>179</Paragraphs>
  <Slides>31</Slides>
  <Notes>31</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31</vt:i4>
      </vt:variant>
    </vt:vector>
  </HeadingPairs>
  <TitlesOfParts>
    <vt:vector size="36" baseType="lpstr">
      <vt:lpstr>Arial</vt:lpstr>
      <vt:lpstr>Avenir</vt:lpstr>
      <vt:lpstr>Avenir Next LT Pro</vt:lpstr>
      <vt:lpstr>Cambria Math</vt:lpstr>
      <vt:lpstr>Simple Light</vt:lpstr>
      <vt:lpstr>Mathematics in Machine learning Tesina Wine Quality Dataset</vt:lpstr>
      <vt:lpstr>Introduction</vt:lpstr>
      <vt:lpstr>Introduction – Wine Quality Dataset</vt:lpstr>
      <vt:lpstr>Data Exploration</vt:lpstr>
      <vt:lpstr>Data Exploration – General Overview</vt:lpstr>
      <vt:lpstr>Data Exploration – General Overview</vt:lpstr>
      <vt:lpstr>Data Exploration – Correlation</vt:lpstr>
      <vt:lpstr>Data Exploration – Correlation Heatmap</vt:lpstr>
      <vt:lpstr>Data Exploration – Boxplots, quality</vt:lpstr>
      <vt:lpstr>Data Exploration – Boxplots, type</vt:lpstr>
      <vt:lpstr>Preprocessing</vt:lpstr>
      <vt:lpstr>Pre-processing – Introduction</vt:lpstr>
      <vt:lpstr>Pre-processing – Outlier Detection</vt:lpstr>
      <vt:lpstr>Pre-processing – Feature Scaling</vt:lpstr>
      <vt:lpstr>Pre-processing – Principal Component Analysis (PCA)</vt:lpstr>
      <vt:lpstr>Pre-processing – Outlier Detection</vt:lpstr>
      <vt:lpstr>Pre-processing – Pipelines</vt:lpstr>
      <vt:lpstr>Model Training</vt:lpstr>
      <vt:lpstr>Model Training – Random Forest Classifier</vt:lpstr>
      <vt:lpstr>Model Training – K Nearest Neighbours</vt:lpstr>
      <vt:lpstr>Model Training – Linear Regression</vt:lpstr>
      <vt:lpstr>Model Training – Support Vector Machines</vt:lpstr>
      <vt:lpstr>Model Training – Support Vector Machine Regression</vt:lpstr>
      <vt:lpstr>Model Training – Kernel Trick</vt:lpstr>
      <vt:lpstr>Results</vt:lpstr>
      <vt:lpstr>Results – Classification Metrics</vt:lpstr>
      <vt:lpstr>Results – Classification</vt:lpstr>
      <vt:lpstr>Results – Regression Metrics</vt:lpstr>
      <vt:lpstr>Results – Regression</vt:lpstr>
      <vt:lpstr>Thank you for your attention!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Sim-to-Real Transfer in Reinforcement Learning with Bayesian Domain Randomization</dc:title>
  <cp:lastModifiedBy>MASSAGLIA TOMMASO</cp:lastModifiedBy>
  <cp:revision>3</cp:revision>
  <dcterms:modified xsi:type="dcterms:W3CDTF">2022-10-16T20:15:43Z</dcterms:modified>
</cp:coreProperties>
</file>